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6"/>
  </p:notesMasterIdLst>
  <p:sldIdLst>
    <p:sldId id="257" r:id="rId2"/>
    <p:sldId id="258" r:id="rId3"/>
    <p:sldId id="317" r:id="rId4"/>
    <p:sldId id="305" r:id="rId5"/>
    <p:sldId id="306" r:id="rId6"/>
    <p:sldId id="293" r:id="rId7"/>
    <p:sldId id="294" r:id="rId8"/>
    <p:sldId id="295" r:id="rId9"/>
    <p:sldId id="296" r:id="rId10"/>
    <p:sldId id="297" r:id="rId11"/>
    <p:sldId id="307" r:id="rId12"/>
    <p:sldId id="311" r:id="rId13"/>
    <p:sldId id="312" r:id="rId14"/>
    <p:sldId id="309" r:id="rId15"/>
    <p:sldId id="310" r:id="rId16"/>
    <p:sldId id="308" r:id="rId17"/>
    <p:sldId id="284" r:id="rId18"/>
    <p:sldId id="285" r:id="rId19"/>
    <p:sldId id="315" r:id="rId20"/>
    <p:sldId id="313" r:id="rId21"/>
    <p:sldId id="298" r:id="rId22"/>
    <p:sldId id="314" r:id="rId23"/>
    <p:sldId id="302" r:id="rId24"/>
    <p:sldId id="316"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0231" autoAdjust="0"/>
  </p:normalViewPr>
  <p:slideViewPr>
    <p:cSldViewPr>
      <p:cViewPr>
        <p:scale>
          <a:sx n="69" d="100"/>
          <a:sy n="69" d="100"/>
        </p:scale>
        <p:origin x="-1416"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433E2CC-FF55-4132-9CC8-8C2BF94C6CBB}" type="datetimeFigureOut">
              <a:rPr lang="ar-SA" smtClean="0"/>
              <a:t>15/01/1438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D36CAFF-2B6C-4394-8D5B-E21425D5D024}" type="slidenum">
              <a:rPr lang="ar-SA" smtClean="0"/>
              <a:t>‹#›</a:t>
            </a:fld>
            <a:endParaRPr lang="ar-SA"/>
          </a:p>
        </p:txBody>
      </p:sp>
    </p:spTree>
    <p:extLst>
      <p:ext uri="{BB962C8B-B14F-4D97-AF65-F5344CB8AC3E}">
        <p14:creationId xmlns:p14="http://schemas.microsoft.com/office/powerpoint/2010/main" val="32181767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D36CAFF-2B6C-4394-8D5B-E21425D5D024}" type="slidenum">
              <a:rPr lang="ar-SA" smtClean="0"/>
              <a:t>7</a:t>
            </a:fld>
            <a:endParaRPr lang="ar-SA"/>
          </a:p>
        </p:txBody>
      </p:sp>
    </p:spTree>
    <p:extLst>
      <p:ext uri="{BB962C8B-B14F-4D97-AF65-F5344CB8AC3E}">
        <p14:creationId xmlns:p14="http://schemas.microsoft.com/office/powerpoint/2010/main" val="403392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BFA2C11-C4C3-44C5-971A-431E7BCF1A44}" type="datetimeFigureOut">
              <a:rPr lang="ar-SA" smtClean="0"/>
              <a:t>15/01/1438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85788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BFA2C11-C4C3-44C5-971A-431E7BCF1A44}" type="datetimeFigureOut">
              <a:rPr lang="ar-SA" smtClean="0"/>
              <a:t>15/01/1438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97534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BFA2C11-C4C3-44C5-971A-431E7BCF1A44}" type="datetimeFigureOut">
              <a:rPr lang="ar-SA" smtClean="0"/>
              <a:t>15/01/1438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220088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BFA2C11-C4C3-44C5-971A-431E7BCF1A44}" type="datetimeFigureOut">
              <a:rPr lang="ar-SA" smtClean="0"/>
              <a:t>15/01/1438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140157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BFA2C11-C4C3-44C5-971A-431E7BCF1A44}" type="datetimeFigureOut">
              <a:rPr lang="ar-SA" smtClean="0"/>
              <a:t>15/01/1438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183415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BFA2C11-C4C3-44C5-971A-431E7BCF1A44}" type="datetimeFigureOut">
              <a:rPr lang="ar-SA" smtClean="0"/>
              <a:t>15/01/1438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13818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BFA2C11-C4C3-44C5-971A-431E7BCF1A44}" type="datetimeFigureOut">
              <a:rPr lang="ar-SA" smtClean="0"/>
              <a:t>15/01/1438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193015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BFA2C11-C4C3-44C5-971A-431E7BCF1A44}" type="datetimeFigureOut">
              <a:rPr lang="ar-SA" smtClean="0"/>
              <a:t>15/01/1438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400546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BFA2C11-C4C3-44C5-971A-431E7BCF1A44}" type="datetimeFigureOut">
              <a:rPr lang="ar-SA" smtClean="0"/>
              <a:t>15/01/1438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210307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BFA2C11-C4C3-44C5-971A-431E7BCF1A44}" type="datetimeFigureOut">
              <a:rPr lang="ar-SA" smtClean="0"/>
              <a:t>15/01/1438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141186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BFA2C11-C4C3-44C5-971A-431E7BCF1A44}" type="datetimeFigureOut">
              <a:rPr lang="ar-SA" smtClean="0"/>
              <a:t>15/01/1438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30FA183-0820-4789-B1F7-BBCCB061AC90}" type="slidenum">
              <a:rPr lang="ar-SA" smtClean="0"/>
              <a:t>‹#›</a:t>
            </a:fld>
            <a:endParaRPr lang="ar-SA"/>
          </a:p>
        </p:txBody>
      </p:sp>
    </p:spTree>
    <p:extLst>
      <p:ext uri="{BB962C8B-B14F-4D97-AF65-F5344CB8AC3E}">
        <p14:creationId xmlns:p14="http://schemas.microsoft.com/office/powerpoint/2010/main" val="182034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BFA2C11-C4C3-44C5-971A-431E7BCF1A44}" type="datetimeFigureOut">
              <a:rPr lang="ar-SA" smtClean="0"/>
              <a:t>15/01/1438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0FA183-0820-4789-B1F7-BBCCB061AC90}" type="slidenum">
              <a:rPr lang="ar-SA" smtClean="0"/>
              <a:t>‹#›</a:t>
            </a:fld>
            <a:endParaRPr lang="ar-SA"/>
          </a:p>
        </p:txBody>
      </p:sp>
    </p:spTree>
    <p:extLst>
      <p:ext uri="{BB962C8B-B14F-4D97-AF65-F5344CB8AC3E}">
        <p14:creationId xmlns:p14="http://schemas.microsoft.com/office/powerpoint/2010/main" val="2305943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microsoft.com/office/2007/relationships/hdphoto" Target="../media/hdphoto10.wdp"/><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سمنر 2017\Takder _fwake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457200" y="533400"/>
            <a:ext cx="7772400" cy="1431925"/>
          </a:xfrm>
        </p:spPr>
        <p:style>
          <a:lnRef idx="1">
            <a:schemeClr val="accent3"/>
          </a:lnRef>
          <a:fillRef idx="3">
            <a:schemeClr val="accent3"/>
          </a:fillRef>
          <a:effectRef idx="2">
            <a:schemeClr val="accent3"/>
          </a:effectRef>
          <a:fontRef idx="minor">
            <a:schemeClr val="lt1"/>
          </a:fontRef>
        </p:style>
        <p:txBody>
          <a:bodyPr rtlCol="0">
            <a:normAutofit fontScale="90000"/>
          </a:bodyPr>
          <a:lstStyle/>
          <a:p>
            <a:pPr algn="ctr" fontAlgn="auto">
              <a:spcAft>
                <a:spcPts val="0"/>
              </a:spcAft>
              <a:defRPr/>
            </a:pPr>
            <a:r>
              <a:rPr lang="ar-IQ" b="1" dirty="0" smtClean="0">
                <a:solidFill>
                  <a:srgbClr val="FF3300"/>
                </a:solidFill>
              </a:rPr>
              <a:t/>
            </a:r>
            <a:br>
              <a:rPr lang="ar-IQ" b="1" dirty="0" smtClean="0">
                <a:solidFill>
                  <a:srgbClr val="FF3300"/>
                </a:solidFill>
              </a:rPr>
            </a:br>
            <a:r>
              <a:rPr lang="ar-IQ" b="1" dirty="0" smtClean="0">
                <a:solidFill>
                  <a:schemeClr val="bg1"/>
                </a:solidFill>
              </a:rPr>
              <a:t>ظاهرة تداول السلع الغذائية المستوردة </a:t>
            </a:r>
            <a:br>
              <a:rPr lang="ar-IQ" b="1" dirty="0" smtClean="0">
                <a:solidFill>
                  <a:schemeClr val="bg1"/>
                </a:solidFill>
              </a:rPr>
            </a:br>
            <a:endParaRPr lang="en-US" dirty="0" smtClean="0">
              <a:solidFill>
                <a:schemeClr val="bg1"/>
              </a:solidFill>
            </a:endParaRPr>
          </a:p>
        </p:txBody>
      </p:sp>
      <p:sp>
        <p:nvSpPr>
          <p:cNvPr id="8195" name="Rectangle 3"/>
          <p:cNvSpPr>
            <a:spLocks noGrp="1" noChangeArrowheads="1"/>
          </p:cNvSpPr>
          <p:nvPr>
            <p:ph type="subTitle" idx="1"/>
          </p:nvPr>
        </p:nvSpPr>
        <p:spPr>
          <a:xfrm>
            <a:off x="3048000" y="4876800"/>
            <a:ext cx="5791200" cy="990600"/>
          </a:xfrm>
        </p:spPr>
        <p:style>
          <a:lnRef idx="1">
            <a:schemeClr val="accent3"/>
          </a:lnRef>
          <a:fillRef idx="3">
            <a:schemeClr val="accent3"/>
          </a:fillRef>
          <a:effectRef idx="2">
            <a:schemeClr val="accent3"/>
          </a:effectRef>
          <a:fontRef idx="minor">
            <a:schemeClr val="lt1"/>
          </a:fontRef>
        </p:style>
        <p:txBody>
          <a:bodyPr>
            <a:normAutofit fontScale="92500" lnSpcReduction="10000"/>
          </a:bodyPr>
          <a:lstStyle/>
          <a:p>
            <a:pPr algn="ctr">
              <a:lnSpc>
                <a:spcPct val="80000"/>
              </a:lnSpc>
            </a:pPr>
            <a:endParaRPr lang="ar-IQ" sz="2400" b="1" dirty="0">
              <a:solidFill>
                <a:schemeClr val="bg1"/>
              </a:solidFill>
            </a:endParaRPr>
          </a:p>
          <a:p>
            <a:pPr algn="ctr">
              <a:lnSpc>
                <a:spcPct val="80000"/>
              </a:lnSpc>
            </a:pPr>
            <a:r>
              <a:rPr lang="ar-IQ" sz="2800" b="1" dirty="0" smtClean="0">
                <a:solidFill>
                  <a:schemeClr val="bg1"/>
                </a:solidFill>
              </a:rPr>
              <a:t>م. د. رباب مجيد عبد</a:t>
            </a:r>
          </a:p>
          <a:p>
            <a:pPr algn="ctr">
              <a:lnSpc>
                <a:spcPct val="80000"/>
              </a:lnSpc>
            </a:pPr>
            <a:r>
              <a:rPr lang="ar-IQ" sz="2400" dirty="0" smtClean="0">
                <a:solidFill>
                  <a:schemeClr val="bg1"/>
                </a:solidFill>
              </a:rPr>
              <a:t>تخصص نبات / فطريات نبات </a:t>
            </a:r>
            <a:endParaRPr lang="en-US" sz="2400" dirty="0" smtClean="0">
              <a:solidFill>
                <a:schemeClr val="bg1"/>
              </a:solidFill>
              <a:cs typeface="Arial" pitchFamily="34" charset="0"/>
            </a:endParaRPr>
          </a:p>
        </p:txBody>
      </p:sp>
    </p:spTree>
    <p:extLst>
      <p:ext uri="{BB962C8B-B14F-4D97-AF65-F5344CB8AC3E}">
        <p14:creationId xmlns:p14="http://schemas.microsoft.com/office/powerpoint/2010/main" val="251819309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145">
                                          <p:stCondLst>
                                            <p:cond delay="0"/>
                                          </p:stCondLst>
                                        </p:cTn>
                                        <p:tgtEl>
                                          <p:spTgt spid="2050"/>
                                        </p:tgtEl>
                                      </p:cBhvr>
                                    </p:animEffect>
                                    <p:anim calcmode="lin" valueType="num">
                                      <p:cBhvr>
                                        <p:cTn id="8" dur="456"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05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05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050"/>
                                        </p:tgtEl>
                                        <p:attrNameLst>
                                          <p:attrName>ppt_y</p:attrName>
                                        </p:attrNameLst>
                                      </p:cBhvr>
                                      <p:tavLst>
                                        <p:tav tm="0" fmla="#ppt_y-sin(pi*$)/81">
                                          <p:val>
                                            <p:fltVal val="0"/>
                                          </p:val>
                                        </p:tav>
                                        <p:tav tm="100000">
                                          <p:val>
                                            <p:fltVal val="1"/>
                                          </p:val>
                                        </p:tav>
                                      </p:tavLst>
                                    </p:anim>
                                    <p:animScale>
                                      <p:cBhvr>
                                        <p:cTn id="13" dur="7">
                                          <p:stCondLst>
                                            <p:cond delay="162"/>
                                          </p:stCondLst>
                                        </p:cTn>
                                        <p:tgtEl>
                                          <p:spTgt spid="2050"/>
                                        </p:tgtEl>
                                      </p:cBhvr>
                                      <p:to x="100000" y="60000"/>
                                    </p:animScale>
                                    <p:animScale>
                                      <p:cBhvr>
                                        <p:cTn id="14" dur="41" decel="50000">
                                          <p:stCondLst>
                                            <p:cond delay="169"/>
                                          </p:stCondLst>
                                        </p:cTn>
                                        <p:tgtEl>
                                          <p:spTgt spid="2050"/>
                                        </p:tgtEl>
                                      </p:cBhvr>
                                      <p:to x="100000" y="100000"/>
                                    </p:animScale>
                                    <p:animScale>
                                      <p:cBhvr>
                                        <p:cTn id="15" dur="7">
                                          <p:stCondLst>
                                            <p:cond delay="328"/>
                                          </p:stCondLst>
                                        </p:cTn>
                                        <p:tgtEl>
                                          <p:spTgt spid="2050"/>
                                        </p:tgtEl>
                                      </p:cBhvr>
                                      <p:to x="100000" y="80000"/>
                                    </p:animScale>
                                    <p:animScale>
                                      <p:cBhvr>
                                        <p:cTn id="16" dur="41" decel="50000">
                                          <p:stCondLst>
                                            <p:cond delay="335"/>
                                          </p:stCondLst>
                                        </p:cTn>
                                        <p:tgtEl>
                                          <p:spTgt spid="2050"/>
                                        </p:tgtEl>
                                      </p:cBhvr>
                                      <p:to x="100000" y="100000"/>
                                    </p:animScale>
                                    <p:animScale>
                                      <p:cBhvr>
                                        <p:cTn id="17" dur="7">
                                          <p:stCondLst>
                                            <p:cond delay="410"/>
                                          </p:stCondLst>
                                        </p:cTn>
                                        <p:tgtEl>
                                          <p:spTgt spid="2050"/>
                                        </p:tgtEl>
                                      </p:cBhvr>
                                      <p:to x="100000" y="90000"/>
                                    </p:animScale>
                                    <p:animScale>
                                      <p:cBhvr>
                                        <p:cTn id="18" dur="41" decel="50000">
                                          <p:stCondLst>
                                            <p:cond delay="417"/>
                                          </p:stCondLst>
                                        </p:cTn>
                                        <p:tgtEl>
                                          <p:spTgt spid="2050"/>
                                        </p:tgtEl>
                                      </p:cBhvr>
                                      <p:to x="100000" y="100000"/>
                                    </p:animScale>
                                    <p:animScale>
                                      <p:cBhvr>
                                        <p:cTn id="19" dur="7">
                                          <p:stCondLst>
                                            <p:cond delay="452"/>
                                          </p:stCondLst>
                                        </p:cTn>
                                        <p:tgtEl>
                                          <p:spTgt spid="2050"/>
                                        </p:tgtEl>
                                      </p:cBhvr>
                                      <p:to x="100000" y="95000"/>
                                    </p:animScale>
                                    <p:animScale>
                                      <p:cBhvr>
                                        <p:cTn id="20" dur="41" decel="50000">
                                          <p:stCondLst>
                                            <p:cond delay="459"/>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195">
                                            <p:bg/>
                                          </p:spTgt>
                                        </p:tgtEl>
                                        <p:attrNameLst>
                                          <p:attrName>style.visibility</p:attrName>
                                        </p:attrNameLst>
                                      </p:cBhvr>
                                      <p:to>
                                        <p:strVal val="visible"/>
                                      </p:to>
                                    </p:set>
                                    <p:animEffect transition="in" filter="wipe(down)">
                                      <p:cBhvr>
                                        <p:cTn id="25" dur="500"/>
                                        <p:tgtEl>
                                          <p:spTgt spid="819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8195"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سمنر 2017\صور الندوة\images (9).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457200" y="1952624"/>
            <a:ext cx="8229600" cy="4600575"/>
          </a:xfrm>
        </p:spPr>
        <p:txBody>
          <a:bodyPr>
            <a:noAutofit/>
          </a:bodyPr>
          <a:lstStyle/>
          <a:p>
            <a:pPr marL="0" indent="0" algn="ctr">
              <a:buNone/>
            </a:pPr>
            <a:r>
              <a:rPr lang="ar-IQ" sz="2800" b="1" dirty="0" smtClean="0">
                <a:solidFill>
                  <a:srgbClr val="FF0000"/>
                </a:solidFill>
              </a:rPr>
              <a:t>مخاطر العقاقير الطبية التي تعطى للحيوانات </a:t>
            </a:r>
          </a:p>
          <a:p>
            <a:pPr algn="just"/>
            <a:r>
              <a:rPr lang="ar-SA" sz="2400" b="1" dirty="0" smtClean="0"/>
              <a:t>أثبت </a:t>
            </a:r>
            <a:r>
              <a:rPr lang="ar-SA" sz="2400" b="1" dirty="0"/>
              <a:t>تقرير نشر عن وزارة الزراعة الأمريكية أن اللحم </a:t>
            </a:r>
            <a:r>
              <a:rPr lang="ar-SA" sz="2400" b="1" dirty="0" err="1"/>
              <a:t>البقرى</a:t>
            </a:r>
            <a:r>
              <a:rPr lang="ar-SA" sz="2400" b="1" dirty="0"/>
              <a:t> </a:t>
            </a:r>
            <a:r>
              <a:rPr lang="ar-SA" sz="2400" b="1" dirty="0" err="1" smtClean="0"/>
              <a:t>للبورجر</a:t>
            </a:r>
            <a:r>
              <a:rPr lang="ar-SA" sz="2400" b="1" dirty="0" smtClean="0"/>
              <a:t> </a:t>
            </a:r>
            <a:r>
              <a:rPr lang="ar-SA" sz="2400" b="1" dirty="0"/>
              <a:t>المستورد يحتوى على عقاقير بيطرية </a:t>
            </a:r>
            <a:r>
              <a:rPr lang="ar-IQ" sz="2400" b="1" dirty="0" smtClean="0"/>
              <a:t>منها </a:t>
            </a:r>
          </a:p>
          <a:p>
            <a:pPr algn="just"/>
            <a:r>
              <a:rPr lang="ar-SA" sz="2400" b="1" dirty="0" err="1" smtClean="0">
                <a:solidFill>
                  <a:srgbClr val="FF0000"/>
                </a:solidFill>
              </a:rPr>
              <a:t>الإيفرمستين</a:t>
            </a:r>
            <a:r>
              <a:rPr lang="ar-IQ" sz="2400" b="1" dirty="0" smtClean="0">
                <a:solidFill>
                  <a:srgbClr val="FF0000"/>
                </a:solidFill>
              </a:rPr>
              <a:t> :</a:t>
            </a:r>
            <a:r>
              <a:rPr lang="ar-SA" sz="2400" b="1" dirty="0" smtClean="0">
                <a:solidFill>
                  <a:srgbClr val="FF0000"/>
                </a:solidFill>
              </a:rPr>
              <a:t> </a:t>
            </a:r>
            <a:r>
              <a:rPr lang="ar-SA" sz="2400" b="1" dirty="0"/>
              <a:t>الذى يستخدم للقضاء على </a:t>
            </a:r>
            <a:r>
              <a:rPr lang="ar-IQ" sz="2400" b="1" dirty="0" smtClean="0"/>
              <a:t>ال</a:t>
            </a:r>
            <a:r>
              <a:rPr lang="ar-SA" sz="2400" b="1" dirty="0" smtClean="0"/>
              <a:t>ديدان </a:t>
            </a:r>
            <a:r>
              <a:rPr lang="ar-IQ" sz="2400" b="1" dirty="0" smtClean="0"/>
              <a:t>المعوية للحيوانات من تأثيرات هذا العقار على الانسان انه </a:t>
            </a:r>
            <a:r>
              <a:rPr lang="ar-SA" sz="2400" b="1" dirty="0" smtClean="0"/>
              <a:t>يتسبب في </a:t>
            </a:r>
            <a:r>
              <a:rPr lang="ar-SA" sz="2400" b="1" dirty="0"/>
              <a:t>تدمير الجهاز </a:t>
            </a:r>
            <a:r>
              <a:rPr lang="ar-SA" sz="2400" b="1" dirty="0" smtClean="0"/>
              <a:t>العصبي </a:t>
            </a:r>
            <a:r>
              <a:rPr lang="ar-SA" sz="2400" b="1" dirty="0"/>
              <a:t>لدى الإنسان</a:t>
            </a:r>
            <a:r>
              <a:rPr lang="ar-SA" sz="2400" b="1" dirty="0" smtClean="0"/>
              <a:t>.</a:t>
            </a:r>
            <a:endParaRPr lang="ar-IQ" sz="2400" b="1" dirty="0" smtClean="0"/>
          </a:p>
          <a:p>
            <a:pPr algn="just"/>
            <a:r>
              <a:rPr lang="ar-SA" sz="2400" b="1" dirty="0" err="1" smtClean="0">
                <a:solidFill>
                  <a:srgbClr val="FF0000"/>
                </a:solidFill>
              </a:rPr>
              <a:t>الفلونكستين</a:t>
            </a:r>
            <a:r>
              <a:rPr lang="ar-IQ" sz="2400" b="1" dirty="0">
                <a:solidFill>
                  <a:srgbClr val="FF0000"/>
                </a:solidFill>
              </a:rPr>
              <a:t> </a:t>
            </a:r>
            <a:r>
              <a:rPr lang="ar-IQ" sz="2400" b="1" dirty="0" smtClean="0">
                <a:solidFill>
                  <a:srgbClr val="FF0000"/>
                </a:solidFill>
              </a:rPr>
              <a:t>:</a:t>
            </a:r>
            <a:r>
              <a:rPr lang="ar-SA" sz="2400" b="1" dirty="0" smtClean="0">
                <a:solidFill>
                  <a:srgbClr val="FF0000"/>
                </a:solidFill>
              </a:rPr>
              <a:t> </a:t>
            </a:r>
            <a:r>
              <a:rPr lang="ar-SA" sz="2400" b="1" dirty="0"/>
              <a:t>وهو عقار </a:t>
            </a:r>
            <a:r>
              <a:rPr lang="ar-SA" sz="2400" b="1" dirty="0" smtClean="0"/>
              <a:t>بيطري </a:t>
            </a:r>
            <a:r>
              <a:rPr lang="ar-SA" sz="2400" b="1" dirty="0"/>
              <a:t>يستخدم </a:t>
            </a:r>
            <a:r>
              <a:rPr lang="ar-SA" sz="2400" b="1" dirty="0" smtClean="0"/>
              <a:t>في </a:t>
            </a:r>
            <a:r>
              <a:rPr lang="ar-SA" sz="2400" b="1" dirty="0"/>
              <a:t>علاج الالتهابات ومسكن وخافض </a:t>
            </a:r>
            <a:r>
              <a:rPr lang="ar-SA" sz="2400" b="1" dirty="0" smtClean="0"/>
              <a:t>للحرارة </a:t>
            </a:r>
            <a:r>
              <a:rPr lang="ar-SA" sz="2400" b="1" dirty="0"/>
              <a:t>وقد يتسبب </a:t>
            </a:r>
            <a:r>
              <a:rPr lang="ar-SA" sz="2400" b="1" dirty="0" smtClean="0"/>
              <a:t>في </a:t>
            </a:r>
            <a:r>
              <a:rPr lang="ar-SA" sz="2400" b="1" dirty="0"/>
              <a:t>الإصابة بالفشل </a:t>
            </a:r>
            <a:r>
              <a:rPr lang="ar-SA" sz="2400" b="1" dirty="0" smtClean="0"/>
              <a:t>الكلوي </a:t>
            </a:r>
            <a:r>
              <a:rPr lang="ar-SA" sz="2400" b="1" dirty="0"/>
              <a:t>وقرحة المعدة والقولون</a:t>
            </a:r>
            <a:r>
              <a:rPr lang="ar-SA" sz="2400" b="1" dirty="0" smtClean="0"/>
              <a:t>.</a:t>
            </a:r>
            <a:endParaRPr lang="ar-IQ" sz="2400" b="1" dirty="0" smtClean="0"/>
          </a:p>
          <a:p>
            <a:pPr algn="just"/>
            <a:r>
              <a:rPr lang="ar-SA" sz="2400" b="1" dirty="0"/>
              <a:t>لذلك يتوجب عليك أن تتناول اللحوم المحلية </a:t>
            </a:r>
            <a:r>
              <a:rPr lang="ar-SA" sz="2400" b="1" dirty="0" err="1"/>
              <a:t>التى</a:t>
            </a:r>
            <a:r>
              <a:rPr lang="ar-SA" sz="2400" b="1" dirty="0"/>
              <a:t> تربت على </a:t>
            </a:r>
            <a:r>
              <a:rPr lang="ar-SA" sz="2400" b="1" dirty="0" smtClean="0"/>
              <a:t>الحشائش</a:t>
            </a:r>
            <a:endParaRPr lang="ar-IQ" sz="2400" b="1" dirty="0" smtClean="0"/>
          </a:p>
          <a:p>
            <a:pPr algn="just"/>
            <a:r>
              <a:rPr lang="ar-IQ" sz="2400" b="1" dirty="0" err="1" smtClean="0">
                <a:solidFill>
                  <a:srgbClr val="FF0000"/>
                </a:solidFill>
              </a:rPr>
              <a:t>التتراسايكلين</a:t>
            </a:r>
            <a:r>
              <a:rPr lang="ar-IQ" sz="2400" b="1" dirty="0" smtClean="0">
                <a:solidFill>
                  <a:srgbClr val="FF0000"/>
                </a:solidFill>
              </a:rPr>
              <a:t> </a:t>
            </a:r>
            <a:r>
              <a:rPr lang="ar-IQ" sz="2400" b="1" dirty="0" err="1" smtClean="0">
                <a:solidFill>
                  <a:srgbClr val="FF0000"/>
                </a:solidFill>
              </a:rPr>
              <a:t>والكلورومفينيكول</a:t>
            </a:r>
            <a:r>
              <a:rPr lang="ar-IQ" sz="2400" b="1" dirty="0" smtClean="0">
                <a:solidFill>
                  <a:srgbClr val="FF0000"/>
                </a:solidFill>
              </a:rPr>
              <a:t> : </a:t>
            </a:r>
            <a:r>
              <a:rPr lang="ar-IQ" sz="2400" b="1" dirty="0" smtClean="0"/>
              <a:t>يسبب كلاهما تليف الكلية , الرئة او القلب كما يؤدي </a:t>
            </a:r>
            <a:r>
              <a:rPr lang="ar-IQ" sz="2400" b="1" dirty="0" err="1" smtClean="0"/>
              <a:t>التتراسيكلين</a:t>
            </a:r>
            <a:r>
              <a:rPr lang="ar-IQ" sz="2400" b="1" dirty="0" smtClean="0"/>
              <a:t> الى الفشل الكلوي وهو يترسب في العظام والاسنان </a:t>
            </a:r>
            <a:endParaRPr lang="ar-IQ" sz="2400" b="1" dirty="0" smtClean="0"/>
          </a:p>
          <a:p>
            <a:pPr marL="0" indent="0" algn="just">
              <a:buNone/>
            </a:pPr>
            <a:endParaRPr lang="ar-IQ" sz="2400" b="1" dirty="0" smtClean="0"/>
          </a:p>
          <a:p>
            <a:pPr algn="just"/>
            <a:endParaRPr lang="ar-SA" sz="2800" b="1" dirty="0"/>
          </a:p>
        </p:txBody>
      </p:sp>
      <p:pic>
        <p:nvPicPr>
          <p:cNvPr id="2053" name="Picture 5" descr="C:\Users\User\Desktop\سمنر 2017\صور الندوة\download (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0783"/>
            <a:ext cx="2533650" cy="169718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سمنر 2017\صور الندوة\images (9).jpg"/>
          <p:cNvPicPr>
            <a:picLocks noChangeAspect="1" noChangeArrowheads="1"/>
          </p:cNvPicPr>
          <p:nvPr/>
        </p:nvPicPr>
        <p:blipFill>
          <a:blip r:embed="rId5">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400" y="41564"/>
            <a:ext cx="2724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me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8850" y="41564"/>
            <a:ext cx="2146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686177"/>
      </p:ext>
    </p:extLst>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orm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6380"/>
            <a:ext cx="5440652" cy="537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محتوى 2"/>
          <p:cNvSpPr>
            <a:spLocks noGrp="1"/>
          </p:cNvSpPr>
          <p:nvPr>
            <p:ph idx="1"/>
          </p:nvPr>
        </p:nvSpPr>
        <p:spPr>
          <a:xfrm>
            <a:off x="381000" y="228600"/>
            <a:ext cx="8382000" cy="6629400"/>
          </a:xfrm>
        </p:spPr>
        <p:txBody>
          <a:bodyPr/>
          <a:lstStyle/>
          <a:p>
            <a:pPr>
              <a:lnSpc>
                <a:spcPct val="80000"/>
              </a:lnSpc>
              <a:buFontTx/>
              <a:buChar char="•"/>
            </a:pPr>
            <a:endParaRPr lang="en-US" b="1" dirty="0" smtClean="0">
              <a:solidFill>
                <a:srgbClr val="FF9900"/>
              </a:solidFill>
              <a:latin typeface="Arial" pitchFamily="34" charset="0"/>
              <a:cs typeface="Arabic Transparent" pitchFamily="2" charset="0"/>
            </a:endParaRPr>
          </a:p>
          <a:p>
            <a:pPr>
              <a:lnSpc>
                <a:spcPct val="80000"/>
              </a:lnSpc>
              <a:buFontTx/>
              <a:buChar char="•"/>
            </a:pPr>
            <a:r>
              <a:rPr lang="ar-IQ" sz="4400" b="1" dirty="0" smtClean="0">
                <a:solidFill>
                  <a:srgbClr val="FF3300"/>
                </a:solidFill>
                <a:latin typeface="Arial" pitchFamily="34" charset="0"/>
                <a:cs typeface="Traditional Arabic" pitchFamily="18" charset="-78"/>
              </a:rPr>
              <a:t>استخدام </a:t>
            </a:r>
            <a:r>
              <a:rPr lang="ar-OM" sz="4400" b="1" dirty="0" smtClean="0">
                <a:solidFill>
                  <a:srgbClr val="FF3300"/>
                </a:solidFill>
                <a:latin typeface="Arial" pitchFamily="34" charset="0"/>
                <a:cs typeface="Traditional Arabic" pitchFamily="18" charset="-78"/>
              </a:rPr>
              <a:t>محفزات </a:t>
            </a:r>
            <a:r>
              <a:rPr lang="ar-OM" sz="4400" b="1" dirty="0">
                <a:solidFill>
                  <a:srgbClr val="FF3300"/>
                </a:solidFill>
                <a:latin typeface="Arial" pitchFamily="34" charset="0"/>
                <a:cs typeface="Traditional Arabic" pitchFamily="18" charset="-78"/>
              </a:rPr>
              <a:t>النمو</a:t>
            </a:r>
            <a:r>
              <a:rPr lang="ar-OM" sz="3600" b="1" dirty="0">
                <a:solidFill>
                  <a:srgbClr val="FF3300"/>
                </a:solidFill>
                <a:latin typeface="Arial" pitchFamily="34" charset="0"/>
                <a:cs typeface="Arabic Transparent" pitchFamily="2" charset="0"/>
              </a:rPr>
              <a:t>  </a:t>
            </a:r>
            <a:r>
              <a:rPr lang="en-US" b="1" dirty="0">
                <a:solidFill>
                  <a:srgbClr val="FF3300"/>
                </a:solidFill>
                <a:cs typeface="Tahoma" pitchFamily="34" charset="0"/>
              </a:rPr>
              <a:t>Growth </a:t>
            </a:r>
            <a:r>
              <a:rPr lang="en-US" b="1" dirty="0" err="1">
                <a:solidFill>
                  <a:srgbClr val="FF3300"/>
                </a:solidFill>
                <a:cs typeface="Tahoma" pitchFamily="34" charset="0"/>
              </a:rPr>
              <a:t>Promotants</a:t>
            </a:r>
            <a:endParaRPr lang="en-US" b="1" dirty="0">
              <a:solidFill>
                <a:srgbClr val="FF3300"/>
              </a:solidFill>
              <a:cs typeface="Tahoma" pitchFamily="34" charset="0"/>
            </a:endParaRPr>
          </a:p>
          <a:p>
            <a:pPr marL="0" indent="0">
              <a:lnSpc>
                <a:spcPct val="80000"/>
              </a:lnSpc>
              <a:buNone/>
            </a:pPr>
            <a:endParaRPr lang="en-US" b="1" dirty="0">
              <a:solidFill>
                <a:srgbClr val="FF9900"/>
              </a:solidFill>
              <a:latin typeface="Arial" pitchFamily="34" charset="0"/>
              <a:cs typeface="Arabic Transparent" pitchFamily="2" charset="0"/>
            </a:endParaRPr>
          </a:p>
          <a:p>
            <a:pPr>
              <a:lnSpc>
                <a:spcPct val="80000"/>
              </a:lnSpc>
              <a:buFontTx/>
              <a:buChar char="•"/>
            </a:pPr>
            <a:r>
              <a:rPr lang="ar-OM" b="1" dirty="0" smtClean="0">
                <a:latin typeface="Arial" pitchFamily="34" charset="0"/>
                <a:cs typeface="Arabic Transparent" pitchFamily="2" charset="0"/>
              </a:rPr>
              <a:t>تستخدم </a:t>
            </a:r>
            <a:r>
              <a:rPr lang="ar-OM" b="1" dirty="0">
                <a:latin typeface="Arial" pitchFamily="34" charset="0"/>
                <a:cs typeface="Arabic Transparent" pitchFamily="2" charset="0"/>
              </a:rPr>
              <a:t>لرفع نسية اللحم الصافي وتخفيض الدهون</a:t>
            </a:r>
          </a:p>
          <a:p>
            <a:pPr>
              <a:lnSpc>
                <a:spcPct val="80000"/>
              </a:lnSpc>
              <a:buFontTx/>
              <a:buChar char="•"/>
            </a:pPr>
            <a:r>
              <a:rPr lang="ar-OM" b="1" dirty="0" smtClean="0">
                <a:latin typeface="Arial" pitchFamily="34" charset="0"/>
                <a:cs typeface="Arabic Transparent" pitchFamily="2" charset="0"/>
              </a:rPr>
              <a:t>ت</a:t>
            </a:r>
            <a:r>
              <a:rPr lang="ar-IQ" b="1" dirty="0" smtClean="0">
                <a:latin typeface="Arial" pitchFamily="34" charset="0"/>
                <a:cs typeface="Arabic Transparent" pitchFamily="2" charset="0"/>
              </a:rPr>
              <a:t>ترسب هذه المركبات في اللحم</a:t>
            </a:r>
          </a:p>
          <a:p>
            <a:pPr marL="0" indent="0">
              <a:lnSpc>
                <a:spcPct val="80000"/>
              </a:lnSpc>
              <a:buNone/>
            </a:pPr>
            <a:r>
              <a:rPr lang="ar-IQ" b="1" dirty="0" smtClean="0">
                <a:latin typeface="Arial" pitchFamily="34" charset="0"/>
                <a:cs typeface="Arabic Transparent" pitchFamily="2" charset="0"/>
              </a:rPr>
              <a:t>اذ لم تستخدم ضمن المعايير </a:t>
            </a:r>
          </a:p>
          <a:p>
            <a:pPr marL="0" indent="0">
              <a:lnSpc>
                <a:spcPct val="80000"/>
              </a:lnSpc>
              <a:buNone/>
            </a:pPr>
            <a:r>
              <a:rPr lang="ar-IQ" b="1" dirty="0" smtClean="0">
                <a:latin typeface="Arial" pitchFamily="34" charset="0"/>
                <a:cs typeface="Arabic Transparent" pitchFamily="2" charset="0"/>
              </a:rPr>
              <a:t>المنصوص عليها قانونيا </a:t>
            </a:r>
            <a:endParaRPr lang="ar-OM" b="1" dirty="0">
              <a:latin typeface="Arial" pitchFamily="34" charset="0"/>
              <a:cs typeface="Arabic Transparent" pitchFamily="2" charset="0"/>
            </a:endParaRPr>
          </a:p>
        </p:txBody>
      </p:sp>
      <p:pic>
        <p:nvPicPr>
          <p:cNvPr id="5" name="Picture 12" descr="drench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343400"/>
            <a:ext cx="3006725" cy="243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503355"/>
      </p:ext>
    </p:extLst>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Usi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وان 1"/>
          <p:cNvSpPr>
            <a:spLocks noGrp="1"/>
          </p:cNvSpPr>
          <p:nvPr>
            <p:ph type="title"/>
          </p:nvPr>
        </p:nvSpPr>
        <p:spPr>
          <a:xfrm>
            <a:off x="457200" y="152400"/>
            <a:ext cx="8229600" cy="639762"/>
          </a:xfrm>
        </p:spPr>
        <p:txBody>
          <a:bodyPr>
            <a:normAutofit fontScale="90000"/>
          </a:bodyPr>
          <a:lstStyle/>
          <a:p>
            <a:r>
              <a:rPr lang="ar-IQ" dirty="0" smtClean="0">
                <a:solidFill>
                  <a:srgbClr val="FFFF00"/>
                </a:solidFill>
              </a:rPr>
              <a:t>الخطر الناجم عن التلوث بالمعادن الثقيلة </a:t>
            </a:r>
            <a:endParaRPr lang="ar-SA" dirty="0">
              <a:solidFill>
                <a:srgbClr val="FFFF00"/>
              </a:solidFill>
            </a:endParaRPr>
          </a:p>
        </p:txBody>
      </p:sp>
      <p:sp>
        <p:nvSpPr>
          <p:cNvPr id="3" name="عنصر نائب للمحتوى 2"/>
          <p:cNvSpPr>
            <a:spLocks noGrp="1"/>
          </p:cNvSpPr>
          <p:nvPr>
            <p:ph idx="1"/>
          </p:nvPr>
        </p:nvSpPr>
        <p:spPr>
          <a:xfrm>
            <a:off x="457200" y="762000"/>
            <a:ext cx="8458200" cy="5791200"/>
          </a:xfrm>
        </p:spPr>
        <p:txBody>
          <a:bodyPr>
            <a:noAutofit/>
          </a:bodyPr>
          <a:lstStyle/>
          <a:p>
            <a:pPr>
              <a:lnSpc>
                <a:spcPct val="120000"/>
              </a:lnSpc>
              <a:buClr>
                <a:schemeClr val="hlink"/>
              </a:buClr>
              <a:buSzPct val="120000"/>
              <a:buFontTx/>
              <a:buChar char="•"/>
              <a:defRPr/>
            </a:pPr>
            <a:endParaRPr lang="ar-IQ" sz="2000" b="1" dirty="0" smtClean="0">
              <a:solidFill>
                <a:schemeClr val="bg1"/>
              </a:solidFill>
              <a:effectLst>
                <a:outerShdw blurRad="38100" dist="38100" dir="2700000" algn="tl">
                  <a:srgbClr val="000000"/>
                </a:outerShdw>
              </a:effectLst>
            </a:endParaRPr>
          </a:p>
          <a:p>
            <a:pPr>
              <a:lnSpc>
                <a:spcPct val="120000"/>
              </a:lnSpc>
              <a:buClr>
                <a:schemeClr val="hlink"/>
              </a:buClr>
              <a:buSzPct val="120000"/>
              <a:buFontTx/>
              <a:buChar char="•"/>
              <a:defRPr/>
            </a:pPr>
            <a:r>
              <a:rPr lang="ar-OM" sz="2000" b="1" dirty="0" smtClean="0">
                <a:solidFill>
                  <a:schemeClr val="bg1"/>
                </a:solidFill>
                <a:effectLst>
                  <a:outerShdw blurRad="38100" dist="38100" dir="2700000" algn="tl">
                    <a:srgbClr val="000000"/>
                  </a:outerShdw>
                </a:effectLst>
              </a:rPr>
              <a:t>الصناعات </a:t>
            </a:r>
            <a:r>
              <a:rPr lang="ar-OM" sz="2000" b="1" dirty="0">
                <a:solidFill>
                  <a:schemeClr val="bg1"/>
                </a:solidFill>
                <a:effectLst>
                  <a:outerShdw blurRad="38100" dist="38100" dir="2700000" algn="tl">
                    <a:srgbClr val="000000"/>
                  </a:outerShdw>
                </a:effectLst>
              </a:rPr>
              <a:t>الحديثة تلوث التربة والماء والهواء بالعديد من المعادن الثقيلة </a:t>
            </a:r>
          </a:p>
          <a:p>
            <a:pPr lvl="1">
              <a:lnSpc>
                <a:spcPct val="120000"/>
              </a:lnSpc>
              <a:buFont typeface="Tahoma" pitchFamily="34" charset="0"/>
              <a:buChar char="–"/>
              <a:defRPr/>
            </a:pPr>
            <a:r>
              <a:rPr lang="ar-OM" sz="2000" b="1" dirty="0">
                <a:solidFill>
                  <a:schemeClr val="bg1"/>
                </a:solidFill>
                <a:effectLst>
                  <a:outerShdw blurRad="38100" dist="38100" dir="2700000" algn="tl">
                    <a:srgbClr val="000000"/>
                  </a:outerShdw>
                </a:effectLst>
              </a:rPr>
              <a:t>مخلفات الصناعة </a:t>
            </a:r>
            <a:r>
              <a:rPr lang="ar-SA" sz="2000" b="1" dirty="0">
                <a:solidFill>
                  <a:schemeClr val="bg1"/>
                </a:solidFill>
                <a:effectLst>
                  <a:outerShdw blurRad="38100" dist="38100" dir="2700000" algn="tl">
                    <a:srgbClr val="000000"/>
                  </a:outerShdw>
                </a:effectLst>
              </a:rPr>
              <a:t>تلوث </a:t>
            </a:r>
            <a:r>
              <a:rPr lang="ar-OM" sz="2000" b="1" dirty="0">
                <a:solidFill>
                  <a:schemeClr val="bg1"/>
                </a:solidFill>
                <a:effectLst>
                  <a:outerShdw blurRad="38100" dist="38100" dir="2700000" algn="tl">
                    <a:srgbClr val="000000"/>
                  </a:outerShdw>
                </a:effectLst>
              </a:rPr>
              <a:t>مياه شرب الحيوانات و الأسماك</a:t>
            </a:r>
          </a:p>
          <a:p>
            <a:pPr lvl="1">
              <a:lnSpc>
                <a:spcPct val="120000"/>
              </a:lnSpc>
              <a:buFont typeface="Tahoma" pitchFamily="34" charset="0"/>
              <a:buChar char="–"/>
              <a:defRPr/>
            </a:pPr>
            <a:r>
              <a:rPr lang="ar-OM" sz="2000" b="1" dirty="0">
                <a:solidFill>
                  <a:schemeClr val="bg1"/>
                </a:solidFill>
                <a:effectLst>
                  <a:outerShdw blurRad="38100" dist="38100" dir="2700000" algn="tl">
                    <a:srgbClr val="000000"/>
                  </a:outerShdw>
                </a:effectLst>
              </a:rPr>
              <a:t>تلوث الهواء بعوادم السيارات ومداخن المصانع خاصة الرصاص</a:t>
            </a:r>
          </a:p>
          <a:p>
            <a:pPr lvl="1">
              <a:lnSpc>
                <a:spcPct val="120000"/>
              </a:lnSpc>
              <a:buFont typeface="Tahoma" pitchFamily="34" charset="0"/>
              <a:buChar char="–"/>
              <a:defRPr/>
            </a:pPr>
            <a:r>
              <a:rPr lang="ar-OM" sz="2000" b="1" dirty="0">
                <a:solidFill>
                  <a:schemeClr val="bg1"/>
                </a:solidFill>
                <a:effectLst>
                  <a:outerShdw blurRad="38100" dist="38100" dir="2700000" algn="tl">
                    <a:srgbClr val="000000"/>
                  </a:outerShdw>
                </a:effectLst>
              </a:rPr>
              <a:t>مخلفات التعدين</a:t>
            </a:r>
          </a:p>
          <a:p>
            <a:pPr lvl="1">
              <a:lnSpc>
                <a:spcPct val="120000"/>
              </a:lnSpc>
              <a:buFont typeface="Tahoma" pitchFamily="34" charset="0"/>
              <a:buChar char="–"/>
              <a:defRPr/>
            </a:pPr>
            <a:r>
              <a:rPr lang="ar-OM" sz="2000" b="1" dirty="0">
                <a:solidFill>
                  <a:schemeClr val="bg1"/>
                </a:solidFill>
                <a:effectLst>
                  <a:outerShdw blurRad="38100" dist="38100" dir="2700000" algn="tl">
                    <a:srgbClr val="000000"/>
                  </a:outerShdw>
                </a:effectLst>
              </a:rPr>
              <a:t>مخلفات الصرف الزراعي </a:t>
            </a:r>
          </a:p>
          <a:p>
            <a:pPr>
              <a:lnSpc>
                <a:spcPct val="120000"/>
              </a:lnSpc>
              <a:buClr>
                <a:schemeClr val="hlink"/>
              </a:buClr>
              <a:buSzPct val="120000"/>
              <a:buFontTx/>
              <a:buChar char="•"/>
              <a:defRPr/>
            </a:pPr>
            <a:r>
              <a:rPr lang="ar-OM" sz="2000" b="1" dirty="0">
                <a:solidFill>
                  <a:schemeClr val="bg1"/>
                </a:solidFill>
                <a:effectLst>
                  <a:outerShdw blurRad="38100" dist="38100" dir="2700000" algn="tl">
                    <a:srgbClr val="000000"/>
                  </a:outerShdw>
                </a:effectLst>
              </a:rPr>
              <a:t>تترسب المعادن الثقيلة في </a:t>
            </a:r>
            <a:r>
              <a:rPr lang="ar-SA" sz="2000" b="1" dirty="0">
                <a:solidFill>
                  <a:schemeClr val="bg1"/>
                </a:solidFill>
                <a:effectLst>
                  <a:outerShdw blurRad="38100" dist="38100" dir="2700000" algn="tl">
                    <a:srgbClr val="000000"/>
                  </a:outerShdw>
                </a:effectLst>
              </a:rPr>
              <a:t>اللحوم </a:t>
            </a:r>
            <a:r>
              <a:rPr lang="ar-OM" sz="2000" b="1" dirty="0">
                <a:solidFill>
                  <a:schemeClr val="bg1"/>
                </a:solidFill>
                <a:effectLst>
                  <a:outerShdw blurRad="38100" dist="38100" dir="2700000" algn="tl">
                    <a:srgbClr val="000000"/>
                  </a:outerShdw>
                </a:effectLst>
              </a:rPr>
              <a:t>من </a:t>
            </a:r>
            <a:r>
              <a:rPr lang="ar-SA" sz="2000" b="1" dirty="0">
                <a:solidFill>
                  <a:schemeClr val="bg1"/>
                </a:solidFill>
                <a:effectLst>
                  <a:outerShdw blurRad="38100" dist="38100" dir="2700000" algn="tl">
                    <a:srgbClr val="000000"/>
                  </a:outerShdw>
                </a:effectLst>
              </a:rPr>
              <a:t>ا</a:t>
            </a:r>
            <a:r>
              <a:rPr lang="ar-OM" sz="2000" b="1" dirty="0">
                <a:solidFill>
                  <a:schemeClr val="bg1"/>
                </a:solidFill>
                <a:effectLst>
                  <a:outerShdw blurRad="38100" dist="38100" dir="2700000" algn="tl">
                    <a:srgbClr val="000000"/>
                  </a:outerShdw>
                </a:effectLst>
              </a:rPr>
              <a:t>لعلف الملوث</a:t>
            </a:r>
          </a:p>
          <a:p>
            <a:pPr>
              <a:lnSpc>
                <a:spcPct val="120000"/>
              </a:lnSpc>
              <a:buClr>
                <a:schemeClr val="hlink"/>
              </a:buClr>
              <a:buSzPct val="120000"/>
              <a:buFontTx/>
              <a:buChar char="•"/>
              <a:defRPr/>
            </a:pPr>
            <a:r>
              <a:rPr lang="ar-OM" sz="2000" b="1" dirty="0">
                <a:solidFill>
                  <a:schemeClr val="bg1"/>
                </a:solidFill>
                <a:effectLst>
                  <a:outerShdw blurRad="38100" dist="38100" dir="2700000" algn="tl">
                    <a:srgbClr val="000000"/>
                  </a:outerShdw>
                </a:effectLst>
              </a:rPr>
              <a:t>تتراكم في الكبد والكلي والمخ والعظام والعضلات</a:t>
            </a:r>
          </a:p>
          <a:p>
            <a:pPr>
              <a:lnSpc>
                <a:spcPct val="120000"/>
              </a:lnSpc>
              <a:buClr>
                <a:schemeClr val="hlink"/>
              </a:buClr>
              <a:buSzPct val="120000"/>
              <a:buFontTx/>
              <a:buChar char="•"/>
              <a:defRPr/>
            </a:pPr>
            <a:r>
              <a:rPr lang="ar-OM" sz="2000" b="1" dirty="0">
                <a:solidFill>
                  <a:schemeClr val="bg1"/>
                </a:solidFill>
                <a:effectLst>
                  <a:outerShdw blurRad="38100" dist="38100" dir="2700000" algn="tl">
                    <a:srgbClr val="000000"/>
                  </a:outerShdw>
                </a:effectLst>
              </a:rPr>
              <a:t>يصاب الإنسان من جراء تناول لحوم الحيوانات الملوثة</a:t>
            </a:r>
          </a:p>
          <a:p>
            <a:pPr>
              <a:lnSpc>
                <a:spcPct val="120000"/>
              </a:lnSpc>
              <a:buClr>
                <a:schemeClr val="hlink"/>
              </a:buClr>
              <a:buSzPct val="120000"/>
              <a:buFontTx/>
              <a:buChar char="•"/>
              <a:defRPr/>
            </a:pPr>
            <a:r>
              <a:rPr lang="ar-OM" sz="2000" b="1" dirty="0">
                <a:solidFill>
                  <a:schemeClr val="bg1"/>
                </a:solidFill>
                <a:effectLst>
                  <a:outerShdw blurRad="38100" dist="38100" dir="2700000" algn="tl">
                    <a:srgbClr val="000000"/>
                  </a:outerShdw>
                </a:effectLst>
              </a:rPr>
              <a:t>التلوث العالي: يصاب الإنسان بالتسمم الحاد </a:t>
            </a:r>
          </a:p>
          <a:p>
            <a:pPr>
              <a:lnSpc>
                <a:spcPct val="120000"/>
              </a:lnSpc>
              <a:buClr>
                <a:schemeClr val="hlink"/>
              </a:buClr>
              <a:buSzPct val="120000"/>
              <a:buFontTx/>
              <a:buChar char="•"/>
              <a:defRPr/>
            </a:pPr>
            <a:r>
              <a:rPr lang="ar-OM" sz="2000" b="1" dirty="0">
                <a:solidFill>
                  <a:schemeClr val="bg1"/>
                </a:solidFill>
                <a:effectLst>
                  <a:outerShdw blurRad="38100" dist="38100" dir="2700000" algn="tl">
                    <a:srgbClr val="000000"/>
                  </a:outerShdw>
                </a:effectLst>
              </a:rPr>
              <a:t>المستويات قليلة يصاب بالتسمم المزمن </a:t>
            </a:r>
          </a:p>
          <a:p>
            <a:pPr>
              <a:lnSpc>
                <a:spcPct val="120000"/>
              </a:lnSpc>
              <a:buClr>
                <a:schemeClr val="hlink"/>
              </a:buClr>
              <a:buSzPct val="120000"/>
              <a:buFontTx/>
              <a:buChar char="•"/>
              <a:defRPr/>
            </a:pPr>
            <a:r>
              <a:rPr lang="ar-OM" sz="2000" b="1" dirty="0">
                <a:solidFill>
                  <a:schemeClr val="bg1"/>
                </a:solidFill>
                <a:effectLst>
                  <a:outerShdw blurRad="38100" dist="38100" dir="2700000" algn="tl">
                    <a:srgbClr val="000000"/>
                  </a:outerShdw>
                </a:effectLst>
              </a:rPr>
              <a:t>لها تأثير تراكمي </a:t>
            </a:r>
            <a:r>
              <a:rPr lang="ar-SA" sz="2000" b="1" dirty="0">
                <a:solidFill>
                  <a:schemeClr val="bg1"/>
                </a:solidFill>
                <a:effectLst>
                  <a:outerShdw blurRad="38100" dist="38100" dir="2700000" algn="tl">
                    <a:srgbClr val="000000"/>
                  </a:outerShdw>
                </a:effectLst>
              </a:rPr>
              <a:t>وتناوله يؤدي الى الفشل </a:t>
            </a:r>
            <a:r>
              <a:rPr lang="ar-SA" sz="2000" b="1" dirty="0" smtClean="0">
                <a:solidFill>
                  <a:schemeClr val="bg1"/>
                </a:solidFill>
                <a:effectLst>
                  <a:outerShdw blurRad="38100" dist="38100" dir="2700000" algn="tl">
                    <a:srgbClr val="000000"/>
                  </a:outerShdw>
                </a:effectLst>
              </a:rPr>
              <a:t>الكلوي</a:t>
            </a:r>
            <a:endParaRPr lang="ar-IQ" sz="2000" b="1" dirty="0" smtClean="0">
              <a:solidFill>
                <a:schemeClr val="bg1"/>
              </a:solidFill>
              <a:effectLst>
                <a:outerShdw blurRad="38100" dist="38100" dir="2700000" algn="tl">
                  <a:srgbClr val="000000"/>
                </a:outerShdw>
              </a:effectLst>
            </a:endParaRPr>
          </a:p>
          <a:p>
            <a:pPr>
              <a:lnSpc>
                <a:spcPct val="120000"/>
              </a:lnSpc>
              <a:buClr>
                <a:schemeClr val="hlink"/>
              </a:buClr>
              <a:buSzPct val="120000"/>
              <a:buFontTx/>
              <a:buChar char="•"/>
              <a:defRPr/>
            </a:pPr>
            <a:endParaRPr lang="ar-IQ" sz="2000" b="1" dirty="0">
              <a:solidFill>
                <a:schemeClr val="bg1"/>
              </a:solidFill>
              <a:effectLst>
                <a:outerShdw blurRad="38100" dist="38100" dir="2700000" algn="tl">
                  <a:srgbClr val="000000"/>
                </a:outerShdw>
              </a:effectLst>
            </a:endParaRPr>
          </a:p>
          <a:p>
            <a:pPr>
              <a:lnSpc>
                <a:spcPct val="120000"/>
              </a:lnSpc>
              <a:buClr>
                <a:schemeClr val="hlink"/>
              </a:buClr>
              <a:buSzPct val="120000"/>
              <a:buFontTx/>
              <a:buChar char="•"/>
              <a:defRPr/>
            </a:pPr>
            <a:endParaRPr lang="en-US" sz="2000" b="1" dirty="0">
              <a:solidFill>
                <a:schemeClr val="bg1"/>
              </a:solidFill>
              <a:effectLst>
                <a:outerShdw blurRad="38100" dist="38100" dir="2700000" algn="tl">
                  <a:srgbClr val="000000"/>
                </a:outerShdw>
              </a:effectLst>
            </a:endParaRPr>
          </a:p>
          <a:p>
            <a:pPr>
              <a:lnSpc>
                <a:spcPct val="120000"/>
              </a:lnSpc>
            </a:pPr>
            <a:endParaRPr lang="ar-SA" sz="2400" dirty="0"/>
          </a:p>
        </p:txBody>
      </p:sp>
      <p:pic>
        <p:nvPicPr>
          <p:cNvPr id="5" name="Picture 13" descr="CHEM%20SCI-p25-b506461a-200_tcm18-341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2036618" cy="18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86470"/>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9964120"/>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p:cNvSpPr/>
          <p:nvPr/>
        </p:nvSpPr>
        <p:spPr>
          <a:xfrm>
            <a:off x="533400" y="152400"/>
            <a:ext cx="8305799" cy="6432530"/>
          </a:xfrm>
          <a:prstGeom prst="rect">
            <a:avLst/>
          </a:prstGeom>
        </p:spPr>
        <p:txBody>
          <a:bodyPr wrap="square">
            <a:spAutoFit/>
          </a:bodyPr>
          <a:lstStyle/>
          <a:p>
            <a:pPr marL="342900" indent="-342900">
              <a:lnSpc>
                <a:spcPct val="120000"/>
              </a:lnSpc>
              <a:buClr>
                <a:schemeClr val="hlink"/>
              </a:buClr>
              <a:buSzPct val="120000"/>
              <a:buFont typeface="Wingdings" pitchFamily="2" charset="2"/>
              <a:buChar char="q"/>
              <a:defRPr/>
            </a:pPr>
            <a:r>
              <a:rPr lang="ar-OM" sz="2000" b="1" dirty="0">
                <a:solidFill>
                  <a:schemeClr val="bg1"/>
                </a:solidFill>
                <a:cs typeface="+mj-cs"/>
              </a:rPr>
              <a:t>الزئبق (</a:t>
            </a:r>
            <a:r>
              <a:rPr lang="en-US" sz="2000" b="1" dirty="0">
                <a:solidFill>
                  <a:schemeClr val="bg1"/>
                </a:solidFill>
                <a:cs typeface="+mj-cs"/>
              </a:rPr>
              <a:t>Mercury</a:t>
            </a:r>
            <a:r>
              <a:rPr lang="ar-OM" sz="2000" b="1" dirty="0">
                <a:solidFill>
                  <a:schemeClr val="bg1"/>
                </a:solidFill>
                <a:cs typeface="+mj-cs"/>
              </a:rPr>
              <a:t>):</a:t>
            </a:r>
          </a:p>
          <a:p>
            <a:pPr lvl="1">
              <a:lnSpc>
                <a:spcPct val="120000"/>
              </a:lnSpc>
              <a:defRPr/>
            </a:pPr>
            <a:r>
              <a:rPr lang="ar-OM" sz="2000" b="1" dirty="0">
                <a:solidFill>
                  <a:srgbClr val="FFFF00"/>
                </a:solidFill>
                <a:cs typeface="+mj-cs"/>
              </a:rPr>
              <a:t>يوجد في المياه ذات التصريف السيئ - الأسماك</a:t>
            </a:r>
          </a:p>
          <a:p>
            <a:pPr marL="342900" indent="-342900">
              <a:lnSpc>
                <a:spcPct val="120000"/>
              </a:lnSpc>
              <a:buClr>
                <a:schemeClr val="hlink"/>
              </a:buClr>
              <a:buSzPct val="120000"/>
              <a:buFont typeface="Wingdings" pitchFamily="2" charset="2"/>
              <a:buChar char="q"/>
              <a:defRPr/>
            </a:pPr>
            <a:r>
              <a:rPr lang="ar-OM" sz="2000" b="1" dirty="0">
                <a:solidFill>
                  <a:schemeClr val="bg1"/>
                </a:solidFill>
                <a:cs typeface="+mj-cs"/>
              </a:rPr>
              <a:t>الزرنيخ (</a:t>
            </a:r>
            <a:r>
              <a:rPr lang="en-GB" sz="2000" b="1" dirty="0">
                <a:solidFill>
                  <a:schemeClr val="bg1"/>
                </a:solidFill>
                <a:cs typeface="+mj-cs"/>
              </a:rPr>
              <a:t>Arsenic</a:t>
            </a:r>
            <a:r>
              <a:rPr lang="ar-OM" sz="2000" b="1" dirty="0">
                <a:solidFill>
                  <a:schemeClr val="bg1"/>
                </a:solidFill>
                <a:cs typeface="+mj-cs"/>
              </a:rPr>
              <a:t>):</a:t>
            </a:r>
          </a:p>
          <a:p>
            <a:pPr lvl="1">
              <a:lnSpc>
                <a:spcPct val="120000"/>
              </a:lnSpc>
              <a:defRPr/>
            </a:pPr>
            <a:r>
              <a:rPr lang="ar-OM" sz="2000" b="1" dirty="0">
                <a:solidFill>
                  <a:srgbClr val="FFFF00"/>
                </a:solidFill>
                <a:cs typeface="+mj-cs"/>
              </a:rPr>
              <a:t>من أخطر الملوثات لشدة سميته </a:t>
            </a:r>
            <a:endParaRPr lang="ar-SA" sz="2000" b="1" dirty="0">
              <a:solidFill>
                <a:srgbClr val="FFFF00"/>
              </a:solidFill>
              <a:cs typeface="+mj-cs"/>
            </a:endParaRPr>
          </a:p>
          <a:p>
            <a:pPr lvl="1">
              <a:lnSpc>
                <a:spcPct val="120000"/>
              </a:lnSpc>
              <a:defRPr/>
            </a:pPr>
            <a:r>
              <a:rPr lang="ar-OM" sz="2000" b="1" dirty="0">
                <a:solidFill>
                  <a:srgbClr val="FFFF00"/>
                </a:solidFill>
                <a:cs typeface="+mj-cs"/>
              </a:rPr>
              <a:t>يستخدم في تصنيع المبيدات </a:t>
            </a:r>
          </a:p>
          <a:p>
            <a:pPr lvl="1">
              <a:lnSpc>
                <a:spcPct val="120000"/>
              </a:lnSpc>
              <a:defRPr/>
            </a:pPr>
            <a:r>
              <a:rPr lang="ar-OM" sz="2000" b="1" dirty="0">
                <a:solidFill>
                  <a:srgbClr val="FFFF00"/>
                </a:solidFill>
                <a:cs typeface="+mj-cs"/>
              </a:rPr>
              <a:t>يسبب ضرراً للكبد والكلى</a:t>
            </a:r>
          </a:p>
          <a:p>
            <a:pPr marL="342900" indent="-342900">
              <a:lnSpc>
                <a:spcPct val="120000"/>
              </a:lnSpc>
              <a:buClr>
                <a:schemeClr val="hlink"/>
              </a:buClr>
              <a:buSzPct val="120000"/>
              <a:buFont typeface="Wingdings" pitchFamily="2" charset="2"/>
              <a:buChar char="q"/>
              <a:defRPr/>
            </a:pPr>
            <a:r>
              <a:rPr lang="ar-OM" sz="2000" b="1" dirty="0">
                <a:solidFill>
                  <a:schemeClr val="bg1"/>
                </a:solidFill>
                <a:cs typeface="+mj-cs"/>
              </a:rPr>
              <a:t>الرصاص (</a:t>
            </a:r>
            <a:r>
              <a:rPr lang="en-US" sz="2000" b="1" dirty="0">
                <a:solidFill>
                  <a:schemeClr val="bg1"/>
                </a:solidFill>
                <a:cs typeface="+mj-cs"/>
              </a:rPr>
              <a:t>Lead</a:t>
            </a:r>
            <a:r>
              <a:rPr lang="ar-OM" sz="2000" b="1" dirty="0">
                <a:solidFill>
                  <a:schemeClr val="bg1"/>
                </a:solidFill>
                <a:cs typeface="+mj-cs"/>
              </a:rPr>
              <a:t>):</a:t>
            </a:r>
          </a:p>
          <a:p>
            <a:pPr lvl="1">
              <a:lnSpc>
                <a:spcPct val="120000"/>
              </a:lnSpc>
              <a:defRPr/>
            </a:pPr>
            <a:r>
              <a:rPr lang="ar-OM" sz="2000" b="1" dirty="0">
                <a:solidFill>
                  <a:srgbClr val="FFFF00"/>
                </a:solidFill>
                <a:cs typeface="+mj-cs"/>
              </a:rPr>
              <a:t>يسبب التلوث العالي الموت بينما يتراكم المعدن في العظام و</a:t>
            </a:r>
            <a:r>
              <a:rPr lang="ar-IQ" sz="2000" b="1" dirty="0">
                <a:solidFill>
                  <a:srgbClr val="FFFF00"/>
                </a:solidFill>
                <a:cs typeface="+mj-cs"/>
              </a:rPr>
              <a:t>يؤثر على</a:t>
            </a:r>
            <a:r>
              <a:rPr lang="ar-OM" sz="2000" b="1" dirty="0">
                <a:solidFill>
                  <a:srgbClr val="FFFF00"/>
                </a:solidFill>
                <a:cs typeface="+mj-cs"/>
              </a:rPr>
              <a:t> الجهاز </a:t>
            </a:r>
            <a:r>
              <a:rPr lang="ar-OM" sz="2000" b="1" dirty="0" smtClean="0">
                <a:solidFill>
                  <a:srgbClr val="FFFF00"/>
                </a:solidFill>
                <a:cs typeface="+mj-cs"/>
              </a:rPr>
              <a:t>العصبي</a:t>
            </a:r>
            <a:endParaRPr lang="ar-IQ" sz="2000" b="1" dirty="0" smtClean="0">
              <a:solidFill>
                <a:srgbClr val="FFFF00"/>
              </a:solidFill>
              <a:cs typeface="+mj-cs"/>
            </a:endParaRPr>
          </a:p>
          <a:p>
            <a:pPr marL="342900" indent="-342900">
              <a:lnSpc>
                <a:spcPct val="80000"/>
              </a:lnSpc>
              <a:spcBef>
                <a:spcPct val="20000"/>
              </a:spcBef>
              <a:buClr>
                <a:schemeClr val="hlink"/>
              </a:buClr>
              <a:buSzPct val="120000"/>
              <a:buFont typeface="Wingdings" pitchFamily="2" charset="2"/>
              <a:buChar char="q"/>
              <a:defRPr/>
            </a:pPr>
            <a:r>
              <a:rPr lang="ar-OM" sz="2000" b="1" dirty="0" smtClean="0">
                <a:solidFill>
                  <a:schemeClr val="bg1"/>
                </a:solidFill>
                <a:cs typeface="+mj-cs"/>
              </a:rPr>
              <a:t>النحاس </a:t>
            </a:r>
            <a:r>
              <a:rPr lang="ar-OM" sz="2000" b="1" dirty="0">
                <a:solidFill>
                  <a:schemeClr val="bg1"/>
                </a:solidFill>
                <a:cs typeface="+mj-cs"/>
              </a:rPr>
              <a:t>(</a:t>
            </a:r>
            <a:r>
              <a:rPr lang="en-US" sz="2000" b="1" dirty="0">
                <a:solidFill>
                  <a:schemeClr val="bg1"/>
                </a:solidFill>
                <a:cs typeface="+mj-cs"/>
              </a:rPr>
              <a:t>Copper</a:t>
            </a:r>
            <a:r>
              <a:rPr lang="ar-OM" sz="2000" b="1" dirty="0">
                <a:solidFill>
                  <a:schemeClr val="bg1"/>
                </a:solidFill>
                <a:cs typeface="+mj-cs"/>
              </a:rPr>
              <a:t>):</a:t>
            </a:r>
          </a:p>
          <a:p>
            <a:pPr lvl="1">
              <a:lnSpc>
                <a:spcPct val="80000"/>
              </a:lnSpc>
              <a:spcBef>
                <a:spcPct val="20000"/>
              </a:spcBef>
              <a:defRPr/>
            </a:pPr>
            <a:r>
              <a:rPr lang="ar-OM" sz="2000" b="1" dirty="0">
                <a:solidFill>
                  <a:srgbClr val="FFFF00"/>
                </a:solidFill>
                <a:cs typeface="+mj-cs"/>
              </a:rPr>
              <a:t>يستخدم في صناعة المبيدات</a:t>
            </a:r>
          </a:p>
          <a:p>
            <a:pPr lvl="1">
              <a:lnSpc>
                <a:spcPct val="80000"/>
              </a:lnSpc>
              <a:spcBef>
                <a:spcPct val="20000"/>
              </a:spcBef>
              <a:defRPr/>
            </a:pPr>
            <a:r>
              <a:rPr lang="ar-OM" sz="2000" b="1" dirty="0">
                <a:solidFill>
                  <a:srgbClr val="FFFF00"/>
                </a:solidFill>
                <a:cs typeface="+mj-cs"/>
              </a:rPr>
              <a:t>يضاف أيضاً للأعلاف الحيوانية </a:t>
            </a:r>
          </a:p>
          <a:p>
            <a:pPr lvl="1">
              <a:lnSpc>
                <a:spcPct val="80000"/>
              </a:lnSpc>
              <a:spcBef>
                <a:spcPct val="20000"/>
              </a:spcBef>
              <a:defRPr/>
            </a:pPr>
            <a:r>
              <a:rPr lang="ar-OM" sz="2000" b="1" dirty="0">
                <a:solidFill>
                  <a:srgbClr val="FFFF00"/>
                </a:solidFill>
                <a:cs typeface="+mj-cs"/>
              </a:rPr>
              <a:t>التلوث غالباً ما ينتج عن النشاطات التعدينية خاصة عند التصريف السيئ </a:t>
            </a:r>
          </a:p>
          <a:p>
            <a:pPr lvl="1">
              <a:lnSpc>
                <a:spcPct val="80000"/>
              </a:lnSpc>
              <a:spcBef>
                <a:spcPct val="20000"/>
              </a:spcBef>
              <a:defRPr/>
            </a:pPr>
            <a:r>
              <a:rPr lang="ar-OM" sz="2000" b="1" dirty="0">
                <a:solidFill>
                  <a:srgbClr val="FFFF00"/>
                </a:solidFill>
                <a:cs typeface="+mj-cs"/>
              </a:rPr>
              <a:t>يؤدي التسمم إلى تليف الكبد والكلي</a:t>
            </a:r>
          </a:p>
          <a:p>
            <a:pPr marL="342900" indent="-342900">
              <a:lnSpc>
                <a:spcPct val="80000"/>
              </a:lnSpc>
              <a:spcBef>
                <a:spcPct val="20000"/>
              </a:spcBef>
              <a:buClr>
                <a:schemeClr val="hlink"/>
              </a:buClr>
              <a:buSzPct val="120000"/>
              <a:buFont typeface="Wingdings" pitchFamily="2" charset="2"/>
              <a:buChar char="q"/>
              <a:defRPr/>
            </a:pPr>
            <a:r>
              <a:rPr lang="ar-OM" sz="2000" b="1" dirty="0">
                <a:solidFill>
                  <a:schemeClr val="bg1"/>
                </a:solidFill>
                <a:cs typeface="+mj-cs"/>
              </a:rPr>
              <a:t>الكادميوم (</a:t>
            </a:r>
            <a:r>
              <a:rPr lang="en-US" sz="2000" b="1" dirty="0">
                <a:solidFill>
                  <a:schemeClr val="bg1"/>
                </a:solidFill>
                <a:cs typeface="+mj-cs"/>
              </a:rPr>
              <a:t>Cadmium</a:t>
            </a:r>
            <a:r>
              <a:rPr lang="ar-OM" sz="2000" b="1" dirty="0">
                <a:solidFill>
                  <a:schemeClr val="bg1"/>
                </a:solidFill>
                <a:cs typeface="+mj-cs"/>
              </a:rPr>
              <a:t>):</a:t>
            </a:r>
          </a:p>
          <a:p>
            <a:pPr lvl="1">
              <a:lnSpc>
                <a:spcPct val="80000"/>
              </a:lnSpc>
              <a:spcBef>
                <a:spcPct val="20000"/>
              </a:spcBef>
              <a:defRPr/>
            </a:pPr>
            <a:r>
              <a:rPr lang="ar-OM" sz="2000" b="1" dirty="0">
                <a:solidFill>
                  <a:srgbClr val="FFFF00"/>
                </a:solidFill>
                <a:cs typeface="+mj-cs"/>
              </a:rPr>
              <a:t>في صناعة المبيدات والأصباغ</a:t>
            </a:r>
          </a:p>
          <a:p>
            <a:pPr lvl="1">
              <a:lnSpc>
                <a:spcPct val="80000"/>
              </a:lnSpc>
              <a:spcBef>
                <a:spcPct val="20000"/>
              </a:spcBef>
              <a:defRPr/>
            </a:pPr>
            <a:r>
              <a:rPr lang="ar-OM" sz="2000" b="1" dirty="0">
                <a:solidFill>
                  <a:srgbClr val="FFFF00"/>
                </a:solidFill>
                <a:cs typeface="+mj-cs"/>
              </a:rPr>
              <a:t>يمكن أن يتراكم في أنسجة الحيوان والإنسان خاصة الكبد والكلى مما يسبب الفشل الكلوي</a:t>
            </a:r>
          </a:p>
          <a:p>
            <a:pPr lvl="1">
              <a:lnSpc>
                <a:spcPct val="80000"/>
              </a:lnSpc>
              <a:spcBef>
                <a:spcPct val="20000"/>
              </a:spcBef>
              <a:defRPr/>
            </a:pPr>
            <a:r>
              <a:rPr lang="ar-OM" sz="2000" b="1" dirty="0">
                <a:solidFill>
                  <a:srgbClr val="FFFF00"/>
                </a:solidFill>
                <a:cs typeface="+mj-cs"/>
              </a:rPr>
              <a:t>إذا تم تصريفه في المياه يتراكم في الأسماك والأحياء المائية الأخرى</a:t>
            </a:r>
          </a:p>
          <a:p>
            <a:pPr marL="342900" indent="-342900">
              <a:lnSpc>
                <a:spcPct val="80000"/>
              </a:lnSpc>
              <a:spcBef>
                <a:spcPct val="20000"/>
              </a:spcBef>
              <a:buClr>
                <a:schemeClr val="hlink"/>
              </a:buClr>
              <a:buSzPct val="120000"/>
              <a:buFont typeface="Wingdings" pitchFamily="2" charset="2"/>
              <a:buChar char="q"/>
              <a:defRPr/>
            </a:pPr>
            <a:r>
              <a:rPr lang="ar-OM" sz="2000" b="1" dirty="0">
                <a:solidFill>
                  <a:schemeClr val="bg1"/>
                </a:solidFill>
                <a:cs typeface="+mj-cs"/>
              </a:rPr>
              <a:t>الزنك (</a:t>
            </a:r>
            <a:r>
              <a:rPr lang="en-US" sz="2000" b="1" dirty="0">
                <a:solidFill>
                  <a:schemeClr val="bg1"/>
                </a:solidFill>
                <a:cs typeface="+mj-cs"/>
              </a:rPr>
              <a:t>Zink</a:t>
            </a:r>
            <a:r>
              <a:rPr lang="ar-OM" sz="2000" b="1" dirty="0">
                <a:solidFill>
                  <a:schemeClr val="bg1"/>
                </a:solidFill>
                <a:cs typeface="+mj-cs"/>
              </a:rPr>
              <a:t>) والمنجنيز (</a:t>
            </a:r>
            <a:r>
              <a:rPr lang="en-US" sz="2000" b="1" dirty="0">
                <a:solidFill>
                  <a:schemeClr val="bg1"/>
                </a:solidFill>
                <a:cs typeface="+mj-cs"/>
              </a:rPr>
              <a:t>Manganese</a:t>
            </a:r>
            <a:r>
              <a:rPr lang="ar-OM" sz="2000" b="1" dirty="0">
                <a:solidFill>
                  <a:schemeClr val="bg1"/>
                </a:solidFill>
                <a:cs typeface="+mj-cs"/>
              </a:rPr>
              <a:t>)</a:t>
            </a:r>
          </a:p>
          <a:p>
            <a:pPr lvl="1">
              <a:lnSpc>
                <a:spcPct val="80000"/>
              </a:lnSpc>
              <a:spcBef>
                <a:spcPct val="20000"/>
              </a:spcBef>
              <a:defRPr/>
            </a:pPr>
            <a:r>
              <a:rPr lang="ar-OM" sz="2000" b="1" dirty="0">
                <a:solidFill>
                  <a:srgbClr val="FFFF00"/>
                </a:solidFill>
                <a:cs typeface="+mj-cs"/>
              </a:rPr>
              <a:t>غالباً من التعدين مما يلوث المياه والتربة وينتقل بالتالي إلى لحوم الحيوان</a:t>
            </a:r>
            <a:endParaRPr lang="ar-OM" sz="2000" b="1" dirty="0">
              <a:solidFill>
                <a:srgbClr val="FFFF00"/>
              </a:solidFill>
              <a:cs typeface="+mj-cs"/>
            </a:endParaRPr>
          </a:p>
        </p:txBody>
      </p:sp>
    </p:spTree>
    <p:extLst>
      <p:ext uri="{BB962C8B-B14F-4D97-AF65-F5344CB8AC3E}">
        <p14:creationId xmlns:p14="http://schemas.microsoft.com/office/powerpoint/2010/main" val="4080437385"/>
      </p:ext>
    </p:extLst>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سمنر 2017\صور الندوة\images (8).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457200" y="457201"/>
            <a:ext cx="8229600" cy="4419600"/>
          </a:xfrm>
        </p:spPr>
        <p:txBody>
          <a:bodyPr>
            <a:normAutofit fontScale="77500" lnSpcReduction="20000"/>
          </a:bodyPr>
          <a:lstStyle/>
          <a:p>
            <a:pPr marL="0" indent="0" algn="ctr">
              <a:buNone/>
            </a:pPr>
            <a:r>
              <a:rPr lang="ar-IQ" b="1" dirty="0" smtClean="0"/>
              <a:t>الاسماك المستوردة ( المعلبة والمجمدة ) ليست اقل خطرا من اللحوم المستوردة لعدة اسباب منها :</a:t>
            </a:r>
          </a:p>
          <a:p>
            <a:pPr algn="just"/>
            <a:r>
              <a:rPr lang="ar-IQ" dirty="0" smtClean="0"/>
              <a:t>اشارت احدى الدراسات الى وجود نسبة من الزئبق في الاسماك المعلبة </a:t>
            </a:r>
          </a:p>
          <a:p>
            <a:pPr algn="just"/>
            <a:r>
              <a:rPr lang="ar-IQ" dirty="0" smtClean="0"/>
              <a:t>مصادر هذه الاسماك غير معروف </a:t>
            </a:r>
          </a:p>
          <a:p>
            <a:pPr algn="just"/>
            <a:r>
              <a:rPr lang="ar-IQ" dirty="0" smtClean="0"/>
              <a:t>يتم جلبها من مياه ملوثة بالمواد المشعة , النفط الخاف , المواد الكيميائية , فضلات المصانع الحاوية على المعادن الثقيلة </a:t>
            </a:r>
          </a:p>
          <a:p>
            <a:pPr algn="just"/>
            <a:r>
              <a:rPr lang="ar-IQ" dirty="0" smtClean="0"/>
              <a:t>ولا يخفى عليكم عمليات اتلاف الاسلحة الكيميائية في المياه </a:t>
            </a:r>
          </a:p>
          <a:p>
            <a:pPr algn="just"/>
            <a:r>
              <a:rPr lang="ar-SA" dirty="0" smtClean="0"/>
              <a:t>ويرجع </a:t>
            </a:r>
            <a:r>
              <a:rPr lang="ar-SA" dirty="0"/>
              <a:t>السر في تراكم معدن الزئبق السام في أسماك التونة إلى أن هذه الأسماك تنشأ في أماكن معينة في البحار تحتوي على نباتات كثيفة، هذه النباتات يتسلل إليها الزئبق بسهولة عبر الماء وهذه النباتات هي الغذاء الرئيسي لهذه الأسماك ولذلك كلما زاد حجم السمكة وكبر عمرها كلما كان محتواها عاليا من الزئبق . </a:t>
            </a:r>
            <a:endParaRPr lang="ar-IQ" dirty="0"/>
          </a:p>
          <a:p>
            <a:pPr algn="just"/>
            <a:endParaRPr lang="ar-SA" dirty="0"/>
          </a:p>
        </p:txBody>
      </p:sp>
      <p:pic>
        <p:nvPicPr>
          <p:cNvPr id="4099" name="Picture 3" descr="C:\Users\User\Desktop\سمنر 2017\صور الندوة\images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114925"/>
            <a:ext cx="20574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سمنر 2017\صور الندوة\download (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114925"/>
            <a:ext cx="22860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User\Desktop\سمنر 2017\صور الندوة\images (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1" y="5048250"/>
            <a:ext cx="22860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User\Desktop\سمنر 2017\صور الندوة\download (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1" y="5080289"/>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04610"/>
      </p:ext>
    </p:extLst>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C:\Users\User\Desktop\سمنر 2017\صور الندوة\images (16).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Desktop\سمنر 2017\صور الندوة\images (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8600"/>
            <a:ext cx="29813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سمنر 2017\صور الندوة\download (18).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62000" y="342900"/>
            <a:ext cx="4419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سمنر 2017\صور الندوة\download (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429000"/>
            <a:ext cx="2628900" cy="27588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Desktop\سمنر 2017\صور الندوة\images (1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276600"/>
            <a:ext cx="2743200" cy="32065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User\Desktop\سمنر 2017\صور الندوة\images (1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8025" y="3946425"/>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79851"/>
      </p:ext>
    </p:extLst>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سمنر 2017\صور الندوة\download (1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76199"/>
            <a:ext cx="9067800" cy="6781799"/>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457200" y="228600"/>
            <a:ext cx="8229600" cy="5897563"/>
          </a:xfrm>
        </p:spPr>
        <p:txBody>
          <a:bodyPr>
            <a:normAutofit/>
          </a:bodyPr>
          <a:lstStyle/>
          <a:p>
            <a:pPr marL="0" indent="0" algn="ctr">
              <a:buNone/>
            </a:pPr>
            <a:r>
              <a:rPr lang="ar-IQ" b="1" dirty="0" smtClean="0">
                <a:solidFill>
                  <a:srgbClr val="FFFF00"/>
                </a:solidFill>
              </a:rPr>
              <a:t>ان السلع النباتية التي يتم استيرادها لا تخلو ايضا من الخطورة </a:t>
            </a:r>
          </a:p>
          <a:p>
            <a:pPr marL="0" indent="0" algn="ctr">
              <a:buNone/>
            </a:pPr>
            <a:endParaRPr lang="ar-IQ" b="1" dirty="0">
              <a:solidFill>
                <a:schemeClr val="bg1"/>
              </a:solidFill>
            </a:endParaRPr>
          </a:p>
          <a:p>
            <a:pPr marL="0" indent="0" algn="ctr">
              <a:buNone/>
            </a:pPr>
            <a:endParaRPr lang="ar-IQ" b="1" dirty="0" smtClean="0">
              <a:solidFill>
                <a:schemeClr val="bg1"/>
              </a:solidFill>
            </a:endParaRPr>
          </a:p>
          <a:p>
            <a:pPr marL="0" indent="0" algn="ctr">
              <a:buNone/>
            </a:pPr>
            <a:endParaRPr lang="ar-IQ" b="1" dirty="0" smtClean="0">
              <a:solidFill>
                <a:schemeClr val="bg1"/>
              </a:solidFill>
            </a:endParaRPr>
          </a:p>
          <a:p>
            <a:r>
              <a:rPr lang="ar-IQ" b="1" dirty="0" smtClean="0">
                <a:solidFill>
                  <a:schemeClr val="bg1"/>
                </a:solidFill>
              </a:rPr>
              <a:t>فهي قد تكون ملوثة بترسبات المبيدات الحشرية او الفطرية </a:t>
            </a:r>
          </a:p>
          <a:p>
            <a:r>
              <a:rPr lang="ar-IQ" b="1" dirty="0" smtClean="0">
                <a:solidFill>
                  <a:schemeClr val="bg1"/>
                </a:solidFill>
              </a:rPr>
              <a:t>هناك تخوف من كون هذه النباتات معدلة وراثيا </a:t>
            </a:r>
            <a:endParaRPr lang="ar-SA" b="1" dirty="0">
              <a:solidFill>
                <a:schemeClr val="bg1"/>
              </a:solidFill>
            </a:endParaRPr>
          </a:p>
        </p:txBody>
      </p:sp>
      <p:pic>
        <p:nvPicPr>
          <p:cNvPr id="3075" name="Picture 3" descr="C:\Users\User\Desktop\سمنر 2017\صور الندوة\images (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419600"/>
            <a:ext cx="3886200"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903625"/>
      </p:ext>
    </p:extLst>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سمنر 2017\صور الندوة\download (16).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2518" name="Rectangle 3"/>
          <p:cNvSpPr>
            <a:spLocks noChangeArrowheads="1"/>
          </p:cNvSpPr>
          <p:nvPr/>
        </p:nvSpPr>
        <p:spPr bwMode="auto">
          <a:xfrm>
            <a:off x="2792412" y="884093"/>
            <a:ext cx="61214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hlink"/>
              </a:buClr>
              <a:buSzPct val="120000"/>
              <a:buFontTx/>
              <a:buChar char="•"/>
              <a:defRPr/>
            </a:pPr>
            <a:r>
              <a:rPr lang="ar-OM" sz="2400" b="1" dirty="0">
                <a:solidFill>
                  <a:srgbClr val="FFFF00"/>
                </a:solidFill>
                <a:effectLst>
                  <a:outerShdw blurRad="38100" dist="38100" dir="2700000" algn="tl">
                    <a:srgbClr val="000000"/>
                  </a:outerShdw>
                </a:effectLst>
                <a:cs typeface="Arabic Transparent" pitchFamily="2" charset="0"/>
              </a:rPr>
              <a:t>يعتبر </a:t>
            </a:r>
            <a:r>
              <a:rPr lang="ar-OM" sz="2400" b="1" dirty="0" err="1">
                <a:solidFill>
                  <a:srgbClr val="FFFF00"/>
                </a:solidFill>
                <a:effectLst>
                  <a:outerShdw blurRad="38100" dist="38100" dir="2700000" algn="tl">
                    <a:srgbClr val="000000"/>
                  </a:outerShdw>
                </a:effectLst>
                <a:cs typeface="Arabic Transparent" pitchFamily="2" charset="0"/>
              </a:rPr>
              <a:t>الديوكسين</a:t>
            </a:r>
            <a:r>
              <a:rPr lang="ar-OM" sz="2400" b="1" dirty="0">
                <a:solidFill>
                  <a:srgbClr val="FFFF00"/>
                </a:solidFill>
                <a:effectLst>
                  <a:outerShdw blurRad="38100" dist="38100" dir="2700000" algn="tl">
                    <a:srgbClr val="000000"/>
                  </a:outerShdw>
                </a:effectLst>
                <a:cs typeface="Arabic Transparent" pitchFamily="2" charset="0"/>
              </a:rPr>
              <a:t> من أخطر الملوثات التي تهدد صحة البشر اليوم </a:t>
            </a:r>
          </a:p>
          <a:p>
            <a:pPr marL="342900" indent="-342900">
              <a:lnSpc>
                <a:spcPct val="90000"/>
              </a:lnSpc>
              <a:spcBef>
                <a:spcPct val="20000"/>
              </a:spcBef>
              <a:buClr>
                <a:schemeClr val="hlink"/>
              </a:buClr>
              <a:buSzPct val="120000"/>
              <a:buFontTx/>
              <a:buChar char="•"/>
              <a:defRPr/>
            </a:pPr>
            <a:r>
              <a:rPr lang="ar-OM" sz="2400" b="1" dirty="0">
                <a:solidFill>
                  <a:srgbClr val="FFFF00"/>
                </a:solidFill>
                <a:effectLst>
                  <a:outerShdw blurRad="38100" dist="38100" dir="2700000" algn="tl">
                    <a:srgbClr val="000000"/>
                  </a:outerShdw>
                </a:effectLst>
                <a:cs typeface="Arabic Transparent" pitchFamily="2" charset="0"/>
              </a:rPr>
              <a:t>ينتج عن كثير من الصناعات واسعة الانتشار في حياتنا </a:t>
            </a:r>
          </a:p>
          <a:p>
            <a:pPr marL="342900" indent="-342900">
              <a:lnSpc>
                <a:spcPct val="90000"/>
              </a:lnSpc>
              <a:spcBef>
                <a:spcPct val="20000"/>
              </a:spcBef>
              <a:buClr>
                <a:schemeClr val="hlink"/>
              </a:buClr>
              <a:buSzPct val="120000"/>
              <a:buFontTx/>
              <a:buChar char="•"/>
              <a:defRPr/>
            </a:pPr>
            <a:r>
              <a:rPr lang="ar-OM" sz="2400" b="1" dirty="0">
                <a:solidFill>
                  <a:srgbClr val="FFFF00"/>
                </a:solidFill>
                <a:effectLst>
                  <a:outerShdw blurRad="38100" dist="38100" dir="2700000" algn="tl">
                    <a:srgbClr val="000000"/>
                  </a:outerShdw>
                </a:effectLst>
                <a:cs typeface="Arabic Transparent" pitchFamily="2" charset="0"/>
              </a:rPr>
              <a:t>يستخدم في تصنيع العديد من المبيدات </a:t>
            </a:r>
          </a:p>
          <a:p>
            <a:pPr marL="342900" indent="-342900">
              <a:lnSpc>
                <a:spcPct val="90000"/>
              </a:lnSpc>
              <a:spcBef>
                <a:spcPct val="20000"/>
              </a:spcBef>
              <a:buClr>
                <a:schemeClr val="hlink"/>
              </a:buClr>
              <a:buSzPct val="120000"/>
              <a:buFontTx/>
              <a:buChar char="•"/>
              <a:defRPr/>
            </a:pPr>
            <a:r>
              <a:rPr lang="ar-OM" sz="2400" b="1" dirty="0">
                <a:solidFill>
                  <a:srgbClr val="FFFF00"/>
                </a:solidFill>
                <a:effectLst>
                  <a:outerShdw blurRad="38100" dist="38100" dir="2700000" algn="tl">
                    <a:srgbClr val="000000"/>
                  </a:outerShdw>
                </a:effectLst>
                <a:cs typeface="Arabic Transparent" pitchFamily="2" charset="0"/>
              </a:rPr>
              <a:t>ينتج من المحارق للتخلص من النفايات خاصة البلاستيكية </a:t>
            </a:r>
          </a:p>
          <a:p>
            <a:pPr marL="342900" indent="-342900">
              <a:lnSpc>
                <a:spcPct val="90000"/>
              </a:lnSpc>
              <a:spcBef>
                <a:spcPct val="20000"/>
              </a:spcBef>
              <a:buClr>
                <a:schemeClr val="hlink"/>
              </a:buClr>
              <a:buSzPct val="120000"/>
              <a:buFontTx/>
              <a:buChar char="•"/>
              <a:defRPr/>
            </a:pPr>
            <a:r>
              <a:rPr lang="ar-OM" sz="2400" b="1" dirty="0">
                <a:solidFill>
                  <a:srgbClr val="FFFF00"/>
                </a:solidFill>
                <a:effectLst>
                  <a:outerShdw blurRad="38100" dist="38100" dir="2700000" algn="tl">
                    <a:srgbClr val="000000"/>
                  </a:outerShdw>
                </a:effectLst>
                <a:cs typeface="Arabic Transparent" pitchFamily="2" charset="0"/>
              </a:rPr>
              <a:t>صهر المعادن </a:t>
            </a:r>
          </a:p>
          <a:p>
            <a:pPr marL="342900" indent="-342900">
              <a:lnSpc>
                <a:spcPct val="90000"/>
              </a:lnSpc>
              <a:spcBef>
                <a:spcPct val="20000"/>
              </a:spcBef>
              <a:buClr>
                <a:schemeClr val="hlink"/>
              </a:buClr>
              <a:buSzPct val="120000"/>
              <a:buFontTx/>
              <a:buChar char="•"/>
              <a:defRPr/>
            </a:pPr>
            <a:r>
              <a:rPr lang="ar-OM" sz="2400" b="1" dirty="0">
                <a:solidFill>
                  <a:srgbClr val="FFFF00"/>
                </a:solidFill>
                <a:effectLst>
                  <a:outerShdw blurRad="38100" dist="38100" dir="2700000" algn="tl">
                    <a:srgbClr val="000000"/>
                  </a:outerShdw>
                </a:effectLst>
                <a:cs typeface="Arabic Transparent" pitchFamily="2" charset="0"/>
              </a:rPr>
              <a:t>تبييض الورق باستخدام الكلور</a:t>
            </a:r>
          </a:p>
          <a:p>
            <a:pPr marL="342900" indent="-342900">
              <a:lnSpc>
                <a:spcPct val="90000"/>
              </a:lnSpc>
              <a:spcBef>
                <a:spcPct val="20000"/>
              </a:spcBef>
              <a:buClr>
                <a:schemeClr val="hlink"/>
              </a:buClr>
              <a:buSzPct val="120000"/>
              <a:buFontTx/>
              <a:buChar char="•"/>
              <a:defRPr/>
            </a:pPr>
            <a:r>
              <a:rPr lang="ar-OM" sz="2400" b="1" dirty="0">
                <a:solidFill>
                  <a:srgbClr val="FFFF00"/>
                </a:solidFill>
                <a:effectLst>
                  <a:outerShdw blurRad="38100" dist="38100" dir="2700000" algn="tl">
                    <a:srgbClr val="000000"/>
                  </a:outerShdw>
                </a:effectLst>
                <a:cs typeface="Arabic Transparent" pitchFamily="2" charset="0"/>
              </a:rPr>
              <a:t>قد تسبب التسمم </a:t>
            </a:r>
            <a:r>
              <a:rPr lang="ar-OM" sz="2400" b="1" dirty="0" err="1">
                <a:solidFill>
                  <a:srgbClr val="FFFF00"/>
                </a:solidFill>
                <a:effectLst>
                  <a:outerShdw blurRad="38100" dist="38100" dir="2700000" algn="tl">
                    <a:srgbClr val="000000"/>
                  </a:outerShdw>
                </a:effectLst>
                <a:cs typeface="Arabic Transparent" pitchFamily="2" charset="0"/>
              </a:rPr>
              <a:t>الديوكسين</a:t>
            </a:r>
            <a:r>
              <a:rPr lang="ar-OM" sz="2400" b="1" dirty="0">
                <a:solidFill>
                  <a:srgbClr val="FFFF00"/>
                </a:solidFill>
                <a:effectLst>
                  <a:outerShdw blurRad="38100" dist="38100" dir="2700000" algn="tl">
                    <a:srgbClr val="000000"/>
                  </a:outerShdw>
                </a:effectLst>
                <a:cs typeface="Arabic Transparent" pitchFamily="2" charset="0"/>
              </a:rPr>
              <a:t> في السنين الماضية بكوارث بيئية (كارثة </a:t>
            </a:r>
            <a:r>
              <a:rPr lang="ar-OM" sz="2400" b="1" dirty="0" err="1">
                <a:solidFill>
                  <a:srgbClr val="FFFF00"/>
                </a:solidFill>
                <a:effectLst>
                  <a:outerShdw blurRad="38100" dist="38100" dir="2700000" algn="tl">
                    <a:srgbClr val="000000"/>
                  </a:outerShdw>
                </a:effectLst>
                <a:cs typeface="Arabic Transparent" pitchFamily="2" charset="0"/>
              </a:rPr>
              <a:t>الديوكسين</a:t>
            </a:r>
            <a:r>
              <a:rPr lang="ar-OM" sz="2400" b="1" dirty="0">
                <a:solidFill>
                  <a:srgbClr val="FFFF00"/>
                </a:solidFill>
                <a:effectLst>
                  <a:outerShdw blurRad="38100" dist="38100" dir="2700000" algn="tl">
                    <a:srgbClr val="000000"/>
                  </a:outerShdw>
                </a:effectLst>
                <a:cs typeface="Arabic Transparent" pitchFamily="2" charset="0"/>
              </a:rPr>
              <a:t> في بلجيكا عام 1999)</a:t>
            </a:r>
          </a:p>
          <a:p>
            <a:pPr marL="342900" indent="-342900">
              <a:lnSpc>
                <a:spcPct val="90000"/>
              </a:lnSpc>
              <a:spcBef>
                <a:spcPct val="20000"/>
              </a:spcBef>
              <a:buClr>
                <a:schemeClr val="hlink"/>
              </a:buClr>
              <a:buSzPct val="120000"/>
              <a:buFontTx/>
              <a:buChar char="•"/>
              <a:defRPr/>
            </a:pPr>
            <a:r>
              <a:rPr lang="ar-OM" sz="2400" b="1" dirty="0">
                <a:solidFill>
                  <a:srgbClr val="FFFF00"/>
                </a:solidFill>
                <a:effectLst>
                  <a:outerShdw blurRad="38100" dist="38100" dir="2700000" algn="tl">
                    <a:srgbClr val="000000"/>
                  </a:outerShdw>
                </a:effectLst>
                <a:cs typeface="Arabic Transparent" pitchFamily="2" charset="0"/>
              </a:rPr>
              <a:t>نسبة عالية من </a:t>
            </a:r>
            <a:r>
              <a:rPr lang="ar-OM" sz="2400" b="1" dirty="0" err="1">
                <a:solidFill>
                  <a:srgbClr val="FFFF00"/>
                </a:solidFill>
                <a:effectLst>
                  <a:outerShdw blurRad="38100" dist="38100" dir="2700000" algn="tl">
                    <a:srgbClr val="000000"/>
                  </a:outerShdw>
                </a:effectLst>
                <a:cs typeface="Arabic Transparent" pitchFamily="2" charset="0"/>
              </a:rPr>
              <a:t>الديوكسين</a:t>
            </a:r>
            <a:r>
              <a:rPr lang="ar-OM" sz="2400" b="1" dirty="0">
                <a:solidFill>
                  <a:srgbClr val="FFFF00"/>
                </a:solidFill>
                <a:effectLst>
                  <a:outerShdw blurRad="38100" dist="38100" dir="2700000" algn="tl">
                    <a:srgbClr val="000000"/>
                  </a:outerShdw>
                </a:effectLst>
                <a:cs typeface="Arabic Transparent" pitchFamily="2" charset="0"/>
              </a:rPr>
              <a:t> في  غذائنا </a:t>
            </a:r>
            <a:r>
              <a:rPr lang="ar-OM" sz="2400" b="1" dirty="0" smtClean="0">
                <a:solidFill>
                  <a:srgbClr val="FFFF00"/>
                </a:solidFill>
                <a:effectLst>
                  <a:outerShdw blurRad="38100" dist="38100" dir="2700000" algn="tl">
                    <a:srgbClr val="000000"/>
                  </a:outerShdw>
                </a:effectLst>
                <a:cs typeface="Arabic Transparent" pitchFamily="2" charset="0"/>
              </a:rPr>
              <a:t>اليوم</a:t>
            </a:r>
            <a:endParaRPr lang="ar-IQ" sz="2400" b="1" dirty="0" smtClean="0">
              <a:solidFill>
                <a:srgbClr val="FFFF00"/>
              </a:solidFill>
              <a:effectLst>
                <a:outerShdw blurRad="38100" dist="38100" dir="2700000" algn="tl">
                  <a:srgbClr val="000000"/>
                </a:outerShdw>
              </a:effectLst>
              <a:cs typeface="Arabic Transparent" pitchFamily="2" charset="0"/>
            </a:endParaRPr>
          </a:p>
          <a:p>
            <a:pPr marL="342900" indent="-342900">
              <a:lnSpc>
                <a:spcPct val="90000"/>
              </a:lnSpc>
              <a:spcBef>
                <a:spcPct val="20000"/>
              </a:spcBef>
              <a:buClr>
                <a:schemeClr val="hlink"/>
              </a:buClr>
              <a:buSzPct val="120000"/>
              <a:buFontTx/>
              <a:buChar char="•"/>
              <a:defRPr/>
            </a:pPr>
            <a:endParaRPr lang="ar-OM" sz="2400" b="1" dirty="0">
              <a:solidFill>
                <a:srgbClr val="FFFF00"/>
              </a:solidFill>
              <a:effectLst>
                <a:outerShdw blurRad="38100" dist="38100" dir="2700000" algn="tl">
                  <a:srgbClr val="000000"/>
                </a:outerShdw>
              </a:effectLst>
              <a:cs typeface="Arabic Transparent" pitchFamily="2" charset="0"/>
            </a:endParaRPr>
          </a:p>
        </p:txBody>
      </p:sp>
      <p:pic>
        <p:nvPicPr>
          <p:cNvPr id="35848" name="Picture 14" descr="644p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7200"/>
            <a:ext cx="1757362"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Rectangle 2"/>
          <p:cNvSpPr>
            <a:spLocks noChangeArrowheads="1"/>
          </p:cNvSpPr>
          <p:nvPr/>
        </p:nvSpPr>
        <p:spPr bwMode="auto">
          <a:xfrm>
            <a:off x="4356100" y="0"/>
            <a:ext cx="43307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ar-OM" sz="4000" b="1" dirty="0" err="1">
                <a:solidFill>
                  <a:srgbClr val="FFFF00"/>
                </a:solidFill>
                <a:effectLst>
                  <a:outerShdw blurRad="38100" dist="38100" dir="2700000" algn="tl">
                    <a:srgbClr val="000000"/>
                  </a:outerShdw>
                </a:effectLst>
                <a:cs typeface="Arabic Transparent" pitchFamily="2" charset="0"/>
              </a:rPr>
              <a:t>الديوكسين</a:t>
            </a:r>
            <a:r>
              <a:rPr lang="ar-OM" sz="4400" b="1" dirty="0">
                <a:solidFill>
                  <a:srgbClr val="FFFF00"/>
                </a:solidFill>
                <a:effectLst>
                  <a:outerShdw blurRad="38100" dist="38100" dir="2700000" algn="tl">
                    <a:srgbClr val="000000"/>
                  </a:outerShdw>
                </a:effectLst>
              </a:rPr>
              <a:t> </a:t>
            </a:r>
            <a:r>
              <a:rPr lang="en-US" sz="2800" b="1" dirty="0">
                <a:solidFill>
                  <a:srgbClr val="FFFF00"/>
                </a:solidFill>
                <a:effectLst>
                  <a:outerShdw blurRad="38100" dist="38100" dir="2700000" algn="tl">
                    <a:srgbClr val="000000"/>
                  </a:outerShdw>
                </a:effectLst>
              </a:rPr>
              <a:t>Dioxin</a:t>
            </a:r>
            <a:endParaRPr lang="en-US" sz="2800" dirty="0">
              <a:solidFill>
                <a:srgbClr val="FFFF00"/>
              </a:solidFill>
              <a:effectLst>
                <a:outerShdw blurRad="38100" dist="38100" dir="2700000" algn="tl">
                  <a:srgbClr val="000000"/>
                </a:outerShdw>
              </a:effectLst>
            </a:endParaRPr>
          </a:p>
        </p:txBody>
      </p:sp>
      <p:pic>
        <p:nvPicPr>
          <p:cNvPr id="6147" name="Picture 3" descr="C:\Users\User\Desktop\سمنر 2017\صور الندوة\download (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 y="0"/>
            <a:ext cx="2585027" cy="426720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10" descr="dioxin_affected_chi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762" y="4304506"/>
            <a:ext cx="17653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100909"/>
      </p:ext>
    </p:extLst>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ar-SA" sz="1400">
                <a:latin typeface="Arial" pitchFamily="34" charset="0"/>
              </a:rPr>
              <a:t>الندوة العلمية حول اللحوم بين الإنتاج والرقابة والتداول    -  جامعة الجبـــل الغربي - ليبيـــا</a:t>
            </a:r>
            <a:endParaRPr lang="en-US" sz="1400">
              <a:latin typeface="Arial" pitchFamily="34" charset="0"/>
            </a:endParaRPr>
          </a:p>
        </p:txBody>
      </p:sp>
      <p:pic>
        <p:nvPicPr>
          <p:cNvPr id="36867" name="Picture 5" descr="Dioxin Levels in Food"/>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13530" y="996949"/>
            <a:ext cx="8659813"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
          <p:cNvSpPr txBox="1">
            <a:spLocks noChangeArrowheads="1"/>
          </p:cNvSpPr>
          <p:nvPr/>
        </p:nvSpPr>
        <p:spPr bwMode="auto">
          <a:xfrm>
            <a:off x="755650" y="188913"/>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spcBef>
                <a:spcPct val="50000"/>
              </a:spcBef>
            </a:pPr>
            <a:r>
              <a:rPr lang="ar-OM" sz="2400" b="1" dirty="0">
                <a:solidFill>
                  <a:srgbClr val="FF3300"/>
                </a:solidFill>
                <a:latin typeface="Arial" pitchFamily="34" charset="0"/>
                <a:cs typeface="Arabic Transparent" pitchFamily="2" charset="0"/>
              </a:rPr>
              <a:t>معدلات </a:t>
            </a:r>
            <a:r>
              <a:rPr lang="ar-OM" sz="2400" b="1" dirty="0" err="1">
                <a:solidFill>
                  <a:srgbClr val="FF3300"/>
                </a:solidFill>
                <a:latin typeface="Arial" pitchFamily="34" charset="0"/>
                <a:cs typeface="Arabic Transparent" pitchFamily="2" charset="0"/>
              </a:rPr>
              <a:t>الديوكسين</a:t>
            </a:r>
            <a:r>
              <a:rPr lang="ar-OM" sz="2400" b="1" dirty="0">
                <a:solidFill>
                  <a:srgbClr val="FF3300"/>
                </a:solidFill>
                <a:latin typeface="Arial" pitchFamily="34" charset="0"/>
                <a:cs typeface="Arabic Transparent" pitchFamily="2" charset="0"/>
              </a:rPr>
              <a:t> في الأغذية في الولايات المتحدة الأمريكية (1995)</a:t>
            </a:r>
            <a:endParaRPr lang="en-US" sz="2400" dirty="0">
              <a:solidFill>
                <a:srgbClr val="FF3300"/>
              </a:solidFill>
              <a:latin typeface="Arial" pitchFamily="34" charset="0"/>
              <a:cs typeface="Arabic Transparent" pitchFamily="2" charset="0"/>
            </a:endParaRPr>
          </a:p>
        </p:txBody>
      </p:sp>
      <p:sp>
        <p:nvSpPr>
          <p:cNvPr id="36869" name="Text Box 7"/>
          <p:cNvSpPr txBox="1">
            <a:spLocks noChangeArrowheads="1"/>
          </p:cNvSpPr>
          <p:nvPr/>
        </p:nvSpPr>
        <p:spPr bwMode="auto">
          <a:xfrm>
            <a:off x="539750" y="6011863"/>
            <a:ext cx="8424863" cy="730250"/>
          </a:xfrm>
          <a:prstGeom prst="rect">
            <a:avLst/>
          </a:prstGeom>
          <a:solidFill>
            <a:srgbClr val="EEFE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l" rtl="0" eaLnBrk="1" hangingPunct="1"/>
            <a:r>
              <a:rPr lang="en-US" sz="1400">
                <a:solidFill>
                  <a:srgbClr val="FF3300"/>
                </a:solidFill>
                <a:latin typeface="Arial" pitchFamily="34" charset="0"/>
              </a:rPr>
              <a:t>Chart from Arnold Schecter et. al., Journal of Toxicology and Environmental Health, Part A, 63:1-18] </a:t>
            </a:r>
            <a:endParaRPr lang="en-US" sz="1400" i="1">
              <a:solidFill>
                <a:srgbClr val="FF3300"/>
              </a:solidFill>
              <a:latin typeface="Arial" pitchFamily="34" charset="0"/>
            </a:endParaRPr>
          </a:p>
          <a:p>
            <a:pPr algn="l" rtl="0" eaLnBrk="1" hangingPunct="1"/>
            <a:r>
              <a:rPr lang="en-US" sz="1400" i="1">
                <a:solidFill>
                  <a:srgbClr val="FF3300"/>
                </a:solidFill>
                <a:latin typeface="Arial" pitchFamily="34" charset="0"/>
              </a:rPr>
              <a:t>Note: freshwater fish were farm-raised on a diet of meat, which is why they show the highest dioxin levels in this study.</a:t>
            </a:r>
            <a:r>
              <a:rPr lang="en-US" sz="1400">
                <a:latin typeface="Arial" pitchFamily="34" charset="0"/>
              </a:rPr>
              <a:t> </a:t>
            </a:r>
          </a:p>
        </p:txBody>
      </p:sp>
      <p:sp>
        <p:nvSpPr>
          <p:cNvPr id="36870" name="Text Box 8"/>
          <p:cNvSpPr txBox="1">
            <a:spLocks noChangeArrowheads="1"/>
          </p:cNvSpPr>
          <p:nvPr/>
        </p:nvSpPr>
        <p:spPr bwMode="auto">
          <a:xfrm>
            <a:off x="790575" y="3798094"/>
            <a:ext cx="5048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dirty="0">
                <a:solidFill>
                  <a:srgbClr val="FF3300"/>
                </a:solidFill>
                <a:latin typeface="Arial" pitchFamily="34" charset="0"/>
              </a:rPr>
              <a:t>لحم</a:t>
            </a:r>
          </a:p>
          <a:p>
            <a:pPr eaLnBrk="1" hangingPunct="1">
              <a:spcBef>
                <a:spcPct val="50000"/>
              </a:spcBef>
            </a:pPr>
            <a:r>
              <a:rPr lang="ar-OM" sz="1600" b="1" dirty="0">
                <a:solidFill>
                  <a:srgbClr val="FF3300"/>
                </a:solidFill>
                <a:latin typeface="Arial" pitchFamily="34" charset="0"/>
              </a:rPr>
              <a:t>بقر</a:t>
            </a:r>
            <a:endParaRPr lang="en-US" sz="1600" b="1" dirty="0">
              <a:solidFill>
                <a:srgbClr val="FF3300"/>
              </a:solidFill>
              <a:latin typeface="Arial" pitchFamily="34" charset="0"/>
            </a:endParaRPr>
          </a:p>
        </p:txBody>
      </p:sp>
      <p:sp>
        <p:nvSpPr>
          <p:cNvPr id="36871" name="Text Box 9"/>
          <p:cNvSpPr txBox="1">
            <a:spLocks noChangeArrowheads="1"/>
          </p:cNvSpPr>
          <p:nvPr/>
        </p:nvSpPr>
        <p:spPr bwMode="auto">
          <a:xfrm>
            <a:off x="2666999" y="378936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dirty="0">
                <a:solidFill>
                  <a:schemeClr val="accent2"/>
                </a:solidFill>
                <a:latin typeface="Arial" pitchFamily="34" charset="0"/>
              </a:rPr>
              <a:t>نقانق</a:t>
            </a:r>
            <a:endParaRPr lang="en-US" sz="1600" b="1" dirty="0">
              <a:solidFill>
                <a:schemeClr val="accent2"/>
              </a:solidFill>
              <a:latin typeface="Arial" pitchFamily="34" charset="0"/>
            </a:endParaRPr>
          </a:p>
        </p:txBody>
      </p:sp>
      <p:sp>
        <p:nvSpPr>
          <p:cNvPr id="36872" name="Text Box 10"/>
          <p:cNvSpPr txBox="1">
            <a:spLocks noChangeArrowheads="1"/>
          </p:cNvSpPr>
          <p:nvPr/>
        </p:nvSpPr>
        <p:spPr bwMode="auto">
          <a:xfrm>
            <a:off x="3387725" y="3798094"/>
            <a:ext cx="5048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dirty="0">
                <a:solidFill>
                  <a:srgbClr val="FF3300"/>
                </a:solidFill>
                <a:latin typeface="Arial" pitchFamily="34" charset="0"/>
              </a:rPr>
              <a:t>سمك</a:t>
            </a:r>
          </a:p>
          <a:p>
            <a:pPr eaLnBrk="1" hangingPunct="1">
              <a:spcBef>
                <a:spcPct val="50000"/>
              </a:spcBef>
            </a:pPr>
            <a:r>
              <a:rPr lang="ar-OM" sz="1600" b="1" dirty="0">
                <a:solidFill>
                  <a:srgbClr val="FF3300"/>
                </a:solidFill>
                <a:latin typeface="Arial" pitchFamily="34" charset="0"/>
              </a:rPr>
              <a:t>بحر</a:t>
            </a:r>
            <a:endParaRPr lang="en-US" sz="1600" b="1" dirty="0">
              <a:solidFill>
                <a:srgbClr val="FF3300"/>
              </a:solidFill>
              <a:latin typeface="Arial" pitchFamily="34" charset="0"/>
            </a:endParaRPr>
          </a:p>
        </p:txBody>
      </p:sp>
      <p:sp>
        <p:nvSpPr>
          <p:cNvPr id="36873" name="Text Box 11"/>
          <p:cNvSpPr txBox="1">
            <a:spLocks noChangeArrowheads="1"/>
          </p:cNvSpPr>
          <p:nvPr/>
        </p:nvSpPr>
        <p:spPr bwMode="auto">
          <a:xfrm>
            <a:off x="3478645" y="1005890"/>
            <a:ext cx="1363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dirty="0">
                <a:solidFill>
                  <a:schemeClr val="accent2"/>
                </a:solidFill>
                <a:latin typeface="Arial" pitchFamily="34" charset="0"/>
              </a:rPr>
              <a:t>سمك مياه </a:t>
            </a:r>
            <a:r>
              <a:rPr lang="ar-OM" sz="1600" b="1" dirty="0" smtClean="0">
                <a:solidFill>
                  <a:schemeClr val="accent2"/>
                </a:solidFill>
                <a:latin typeface="Arial" pitchFamily="34" charset="0"/>
              </a:rPr>
              <a:t>عذبة</a:t>
            </a:r>
            <a:endParaRPr lang="en-US" sz="1600" b="1" dirty="0">
              <a:solidFill>
                <a:schemeClr val="accent2"/>
              </a:solidFill>
              <a:latin typeface="Arial" pitchFamily="34" charset="0"/>
            </a:endParaRPr>
          </a:p>
        </p:txBody>
      </p:sp>
      <p:sp>
        <p:nvSpPr>
          <p:cNvPr id="36874" name="Text Box 12"/>
          <p:cNvSpPr txBox="1">
            <a:spLocks noChangeArrowheads="1"/>
          </p:cNvSpPr>
          <p:nvPr/>
        </p:nvSpPr>
        <p:spPr bwMode="auto">
          <a:xfrm>
            <a:off x="2090738" y="4125913"/>
            <a:ext cx="576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dirty="0">
                <a:solidFill>
                  <a:srgbClr val="FF3300"/>
                </a:solidFill>
                <a:latin typeface="Arial" pitchFamily="34" charset="0"/>
              </a:rPr>
              <a:t>خنزير</a:t>
            </a:r>
            <a:endParaRPr lang="en-US" sz="1600" b="1" dirty="0">
              <a:solidFill>
                <a:srgbClr val="FF3300"/>
              </a:solidFill>
              <a:latin typeface="Arial" pitchFamily="34" charset="0"/>
            </a:endParaRPr>
          </a:p>
        </p:txBody>
      </p:sp>
      <p:sp>
        <p:nvSpPr>
          <p:cNvPr id="36875" name="Text Box 13"/>
          <p:cNvSpPr txBox="1">
            <a:spLocks noChangeArrowheads="1"/>
          </p:cNvSpPr>
          <p:nvPr/>
        </p:nvSpPr>
        <p:spPr bwMode="auto">
          <a:xfrm>
            <a:off x="1357313" y="4079875"/>
            <a:ext cx="649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dirty="0">
                <a:solidFill>
                  <a:schemeClr val="accent2"/>
                </a:solidFill>
                <a:latin typeface="Arial" pitchFamily="34" charset="0"/>
              </a:rPr>
              <a:t>دواجن</a:t>
            </a:r>
            <a:endParaRPr lang="en-US" sz="1600" b="1" dirty="0">
              <a:solidFill>
                <a:schemeClr val="accent2"/>
              </a:solidFill>
              <a:latin typeface="Arial" pitchFamily="34" charset="0"/>
            </a:endParaRPr>
          </a:p>
        </p:txBody>
      </p:sp>
      <p:sp>
        <p:nvSpPr>
          <p:cNvPr id="36876" name="Text Box 14"/>
          <p:cNvSpPr txBox="1">
            <a:spLocks noChangeArrowheads="1"/>
          </p:cNvSpPr>
          <p:nvPr/>
        </p:nvSpPr>
        <p:spPr bwMode="auto">
          <a:xfrm>
            <a:off x="4634706" y="2357582"/>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dirty="0">
                <a:solidFill>
                  <a:srgbClr val="FF3300"/>
                </a:solidFill>
                <a:latin typeface="Arial" pitchFamily="34" charset="0"/>
              </a:rPr>
              <a:t>زبد</a:t>
            </a:r>
            <a:endParaRPr lang="en-US" sz="1600" b="1" dirty="0">
              <a:solidFill>
                <a:srgbClr val="FF3300"/>
              </a:solidFill>
              <a:latin typeface="Arial" pitchFamily="34" charset="0"/>
            </a:endParaRPr>
          </a:p>
        </p:txBody>
      </p:sp>
      <p:sp>
        <p:nvSpPr>
          <p:cNvPr id="36877" name="Text Box 15"/>
          <p:cNvSpPr txBox="1">
            <a:spLocks noChangeArrowheads="1"/>
          </p:cNvSpPr>
          <p:nvPr/>
        </p:nvSpPr>
        <p:spPr bwMode="auto">
          <a:xfrm>
            <a:off x="5364163" y="3860800"/>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a:solidFill>
                  <a:schemeClr val="accent2"/>
                </a:solidFill>
                <a:latin typeface="Arial" pitchFamily="34" charset="0"/>
              </a:rPr>
              <a:t>جبن</a:t>
            </a:r>
            <a:endParaRPr lang="en-US" sz="1600" b="1">
              <a:solidFill>
                <a:schemeClr val="accent2"/>
              </a:solidFill>
              <a:latin typeface="Arial" pitchFamily="34" charset="0"/>
            </a:endParaRPr>
          </a:p>
        </p:txBody>
      </p:sp>
      <p:sp>
        <p:nvSpPr>
          <p:cNvPr id="36878" name="Text Box 16"/>
          <p:cNvSpPr txBox="1">
            <a:spLocks noChangeArrowheads="1"/>
          </p:cNvSpPr>
          <p:nvPr/>
        </p:nvSpPr>
        <p:spPr bwMode="auto">
          <a:xfrm>
            <a:off x="5940425" y="465296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b="1">
                <a:solidFill>
                  <a:srgbClr val="FF3300"/>
                </a:solidFill>
                <a:latin typeface="Arial" pitchFamily="34" charset="0"/>
              </a:rPr>
              <a:t>لبن</a:t>
            </a:r>
            <a:endParaRPr lang="en-US" b="1">
              <a:solidFill>
                <a:srgbClr val="FF3300"/>
              </a:solidFill>
              <a:latin typeface="Arial" pitchFamily="34" charset="0"/>
            </a:endParaRPr>
          </a:p>
        </p:txBody>
      </p:sp>
      <p:sp>
        <p:nvSpPr>
          <p:cNvPr id="36879" name="Text Box 17"/>
          <p:cNvSpPr txBox="1">
            <a:spLocks noChangeArrowheads="1"/>
          </p:cNvSpPr>
          <p:nvPr/>
        </p:nvSpPr>
        <p:spPr bwMode="auto">
          <a:xfrm>
            <a:off x="6372225" y="414972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a:solidFill>
                  <a:schemeClr val="accent2"/>
                </a:solidFill>
                <a:latin typeface="Arial" pitchFamily="34" charset="0"/>
              </a:rPr>
              <a:t>آيسكريم</a:t>
            </a:r>
            <a:endParaRPr lang="en-US" sz="1600" b="1">
              <a:solidFill>
                <a:schemeClr val="accent2"/>
              </a:solidFill>
              <a:latin typeface="Arial" pitchFamily="34" charset="0"/>
            </a:endParaRPr>
          </a:p>
        </p:txBody>
      </p:sp>
      <p:sp>
        <p:nvSpPr>
          <p:cNvPr id="36880" name="Text Box 18"/>
          <p:cNvSpPr txBox="1">
            <a:spLocks noChangeArrowheads="1"/>
          </p:cNvSpPr>
          <p:nvPr/>
        </p:nvSpPr>
        <p:spPr bwMode="auto">
          <a:xfrm>
            <a:off x="7092950" y="4149725"/>
            <a:ext cx="576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dirty="0">
                <a:solidFill>
                  <a:srgbClr val="FF3300"/>
                </a:solidFill>
                <a:latin typeface="Arial" pitchFamily="34" charset="0"/>
              </a:rPr>
              <a:t>بيض</a:t>
            </a:r>
            <a:endParaRPr lang="en-US" sz="1600" b="1" dirty="0">
              <a:solidFill>
                <a:srgbClr val="FF3300"/>
              </a:solidFill>
              <a:latin typeface="Arial" pitchFamily="34" charset="0"/>
            </a:endParaRPr>
          </a:p>
        </p:txBody>
      </p:sp>
      <p:sp>
        <p:nvSpPr>
          <p:cNvPr id="36881" name="Text Box 19"/>
          <p:cNvSpPr txBox="1">
            <a:spLocks noChangeArrowheads="1"/>
          </p:cNvSpPr>
          <p:nvPr/>
        </p:nvSpPr>
        <p:spPr bwMode="auto">
          <a:xfrm>
            <a:off x="7596188" y="4868863"/>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a:solidFill>
                  <a:schemeClr val="accent2"/>
                </a:solidFill>
                <a:latin typeface="Arial" pitchFamily="34" charset="0"/>
              </a:rPr>
              <a:t>نباتي</a:t>
            </a:r>
            <a:endParaRPr lang="en-US" sz="1600" b="1">
              <a:solidFill>
                <a:schemeClr val="accent2"/>
              </a:solidFill>
              <a:latin typeface="Arial" pitchFamily="34" charset="0"/>
            </a:endParaRPr>
          </a:p>
        </p:txBody>
      </p:sp>
      <p:sp>
        <p:nvSpPr>
          <p:cNvPr id="36882" name="Text Box 20"/>
          <p:cNvSpPr txBox="1">
            <a:spLocks noChangeArrowheads="1"/>
          </p:cNvSpPr>
          <p:nvPr/>
        </p:nvSpPr>
        <p:spPr bwMode="auto">
          <a:xfrm>
            <a:off x="8101013" y="3789363"/>
            <a:ext cx="865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ar-OM" sz="1600" b="1">
                <a:solidFill>
                  <a:srgbClr val="FF3300"/>
                </a:solidFill>
                <a:latin typeface="Arial" pitchFamily="34" charset="0"/>
              </a:rPr>
              <a:t>حليب الأمهات</a:t>
            </a:r>
            <a:endParaRPr lang="en-US" sz="1600" b="1">
              <a:solidFill>
                <a:srgbClr val="FF3300"/>
              </a:solidFill>
              <a:latin typeface="Arial" pitchFamily="34" charset="0"/>
            </a:endParaRPr>
          </a:p>
        </p:txBody>
      </p:sp>
      <p:cxnSp>
        <p:nvCxnSpPr>
          <p:cNvPr id="3" name="رابط كسهم مستقيم 2"/>
          <p:cNvCxnSpPr/>
          <p:nvPr/>
        </p:nvCxnSpPr>
        <p:spPr>
          <a:xfrm>
            <a:off x="3561195" y="3301206"/>
            <a:ext cx="650875" cy="1535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رابط كسهم مستقيم 21"/>
          <p:cNvCxnSpPr/>
          <p:nvPr/>
        </p:nvCxnSpPr>
        <p:spPr>
          <a:xfrm flipH="1">
            <a:off x="4907936" y="3233340"/>
            <a:ext cx="708639" cy="16930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رابط كسهم مستقيم 22"/>
          <p:cNvCxnSpPr/>
          <p:nvPr/>
        </p:nvCxnSpPr>
        <p:spPr>
          <a:xfrm>
            <a:off x="7965354" y="3859718"/>
            <a:ext cx="650875" cy="1535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80045207"/>
      </p:ext>
    </p:extLst>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pike%20dioxin"/>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Blur/>
                    </a14:imgEffect>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محتوى 2"/>
          <p:cNvSpPr>
            <a:spLocks noGrp="1"/>
          </p:cNvSpPr>
          <p:nvPr>
            <p:ph idx="1"/>
          </p:nvPr>
        </p:nvSpPr>
        <p:spPr>
          <a:xfrm>
            <a:off x="457200" y="304800"/>
            <a:ext cx="8229600" cy="5821363"/>
          </a:xfrm>
        </p:spPr>
        <p:txBody>
          <a:bodyPr>
            <a:normAutofit/>
          </a:bodyPr>
          <a:lstStyle/>
          <a:p>
            <a:pPr marL="0" indent="0" algn="ctr">
              <a:lnSpc>
                <a:spcPct val="80000"/>
              </a:lnSpc>
              <a:buNone/>
            </a:pPr>
            <a:r>
              <a:rPr lang="ar-OM" b="1" dirty="0">
                <a:solidFill>
                  <a:srgbClr val="FFFF00"/>
                </a:solidFill>
                <a:latin typeface="Arial" pitchFamily="34" charset="0"/>
                <a:cs typeface="Arabic Transparent" pitchFamily="2" charset="0"/>
              </a:rPr>
              <a:t>تكمن خطورة مركبات </a:t>
            </a:r>
            <a:r>
              <a:rPr lang="ar-OM" b="1" dirty="0" err="1">
                <a:solidFill>
                  <a:srgbClr val="FFFF00"/>
                </a:solidFill>
                <a:latin typeface="Arial" pitchFamily="34" charset="0"/>
                <a:cs typeface="Arabic Transparent" pitchFamily="2" charset="0"/>
              </a:rPr>
              <a:t>الديوكسين</a:t>
            </a:r>
            <a:r>
              <a:rPr lang="ar-OM" b="1" dirty="0">
                <a:solidFill>
                  <a:srgbClr val="FFFF00"/>
                </a:solidFill>
                <a:latin typeface="Arial" pitchFamily="34" charset="0"/>
                <a:cs typeface="Arabic Transparent" pitchFamily="2" charset="0"/>
              </a:rPr>
              <a:t> </a:t>
            </a:r>
            <a:r>
              <a:rPr lang="ar-OM" b="1" dirty="0" smtClean="0">
                <a:solidFill>
                  <a:srgbClr val="FFFF00"/>
                </a:solidFill>
                <a:latin typeface="Arial" pitchFamily="34" charset="0"/>
                <a:cs typeface="Arabic Transparent" pitchFamily="2" charset="0"/>
              </a:rPr>
              <a:t>في</a:t>
            </a:r>
            <a:r>
              <a:rPr lang="ar-IQ" b="1" dirty="0" smtClean="0">
                <a:solidFill>
                  <a:srgbClr val="FFFF00"/>
                </a:solidFill>
                <a:latin typeface="Arial" pitchFamily="34" charset="0"/>
                <a:cs typeface="Arabic Transparent" pitchFamily="2" charset="0"/>
              </a:rPr>
              <a:t> كونه :</a:t>
            </a:r>
          </a:p>
          <a:p>
            <a:pPr algn="ctr">
              <a:lnSpc>
                <a:spcPct val="80000"/>
              </a:lnSpc>
            </a:pPr>
            <a:endParaRPr lang="ar-OM" b="1" dirty="0">
              <a:solidFill>
                <a:schemeClr val="bg1"/>
              </a:solidFill>
              <a:latin typeface="Arial" pitchFamily="34" charset="0"/>
              <a:cs typeface="Arabic Transparent" pitchFamily="2" charset="0"/>
            </a:endParaRPr>
          </a:p>
          <a:p>
            <a:pPr>
              <a:lnSpc>
                <a:spcPct val="80000"/>
              </a:lnSpc>
              <a:buFontTx/>
              <a:buChar char="•"/>
            </a:pPr>
            <a:r>
              <a:rPr lang="ar-OM" sz="2400" b="1" dirty="0">
                <a:solidFill>
                  <a:schemeClr val="bg1"/>
                </a:solidFill>
                <a:latin typeface="Arial" pitchFamily="34" charset="0"/>
                <a:cs typeface="Arabic Transparent" pitchFamily="2" charset="0"/>
              </a:rPr>
              <a:t>درجة ثبات عالية (6-7 سنوات) و يمكن أن تصل لحوالي عشر سنوات</a:t>
            </a:r>
          </a:p>
          <a:p>
            <a:pPr>
              <a:lnSpc>
                <a:spcPct val="80000"/>
              </a:lnSpc>
              <a:buFontTx/>
              <a:buChar char="•"/>
            </a:pPr>
            <a:r>
              <a:rPr lang="ar-IQ" sz="2400" b="1" dirty="0" smtClean="0">
                <a:solidFill>
                  <a:schemeClr val="bg1"/>
                </a:solidFill>
                <a:latin typeface="Arial" pitchFamily="34" charset="0"/>
                <a:cs typeface="Arabic Transparent" pitchFamily="2" charset="0"/>
              </a:rPr>
              <a:t>ي</a:t>
            </a:r>
            <a:r>
              <a:rPr lang="ar-OM" sz="2400" b="1" dirty="0" smtClean="0">
                <a:solidFill>
                  <a:schemeClr val="bg1"/>
                </a:solidFill>
                <a:latin typeface="Arial" pitchFamily="34" charset="0"/>
                <a:cs typeface="Arabic Transparent" pitchFamily="2" charset="0"/>
              </a:rPr>
              <a:t>ترسب </a:t>
            </a:r>
            <a:r>
              <a:rPr lang="ar-OM" sz="2400" b="1" dirty="0">
                <a:solidFill>
                  <a:schemeClr val="bg1"/>
                </a:solidFill>
                <a:latin typeface="Arial" pitchFamily="34" charset="0"/>
                <a:cs typeface="Arabic Transparent" pitchFamily="2" charset="0"/>
              </a:rPr>
              <a:t>في اللحوم  والدهون</a:t>
            </a:r>
          </a:p>
          <a:p>
            <a:pPr>
              <a:lnSpc>
                <a:spcPct val="80000"/>
              </a:lnSpc>
              <a:buFontTx/>
              <a:buChar char="•"/>
            </a:pPr>
            <a:r>
              <a:rPr lang="ar-IQ" sz="2400" b="1" dirty="0" smtClean="0">
                <a:solidFill>
                  <a:schemeClr val="bg1"/>
                </a:solidFill>
                <a:latin typeface="Arial" pitchFamily="34" charset="0"/>
                <a:cs typeface="Arabic Transparent" pitchFamily="2" charset="0"/>
              </a:rPr>
              <a:t>ي</a:t>
            </a:r>
            <a:r>
              <a:rPr lang="ar-OM" sz="2400" b="1" dirty="0" smtClean="0">
                <a:solidFill>
                  <a:schemeClr val="bg1"/>
                </a:solidFill>
                <a:latin typeface="Arial" pitchFamily="34" charset="0"/>
                <a:cs typeface="Arabic Transparent" pitchFamily="2" charset="0"/>
              </a:rPr>
              <a:t>تحد </a:t>
            </a:r>
            <a:r>
              <a:rPr lang="ar-OM" sz="2400" b="1" dirty="0">
                <a:solidFill>
                  <a:schemeClr val="bg1"/>
                </a:solidFill>
                <a:latin typeface="Arial" pitchFamily="34" charset="0"/>
                <a:cs typeface="Arabic Transparent" pitchFamily="2" charset="0"/>
              </a:rPr>
              <a:t>مع المواد الطبيعية الموجودة في التربة والماء</a:t>
            </a:r>
          </a:p>
          <a:p>
            <a:pPr>
              <a:lnSpc>
                <a:spcPct val="80000"/>
              </a:lnSpc>
              <a:buFontTx/>
              <a:buChar char="•"/>
            </a:pPr>
            <a:r>
              <a:rPr lang="ar-OM" sz="2400" b="1" dirty="0">
                <a:solidFill>
                  <a:schemeClr val="bg1"/>
                </a:solidFill>
                <a:latin typeface="Arial" pitchFamily="34" charset="0"/>
                <a:cs typeface="Arabic Transparent" pitchFamily="2" charset="0"/>
              </a:rPr>
              <a:t>لا </a:t>
            </a:r>
            <a:r>
              <a:rPr lang="ar-IQ" sz="2400" b="1" dirty="0" smtClean="0">
                <a:solidFill>
                  <a:schemeClr val="bg1"/>
                </a:solidFill>
                <a:latin typeface="Arial" pitchFamily="34" charset="0"/>
                <a:cs typeface="Arabic Transparent" pitchFamily="2" charset="0"/>
              </a:rPr>
              <a:t>ي</a:t>
            </a:r>
            <a:r>
              <a:rPr lang="ar-OM" sz="2400" b="1" dirty="0" smtClean="0">
                <a:solidFill>
                  <a:schemeClr val="bg1"/>
                </a:solidFill>
                <a:latin typeface="Arial" pitchFamily="34" charset="0"/>
                <a:cs typeface="Arabic Transparent" pitchFamily="2" charset="0"/>
              </a:rPr>
              <a:t>تحلل </a:t>
            </a:r>
            <a:r>
              <a:rPr lang="ar-OM" sz="2400" b="1" dirty="0">
                <a:solidFill>
                  <a:schemeClr val="bg1"/>
                </a:solidFill>
                <a:latin typeface="Arial" pitchFamily="34" charset="0"/>
                <a:cs typeface="Arabic Transparent" pitchFamily="2" charset="0"/>
              </a:rPr>
              <a:t>مركبات </a:t>
            </a:r>
            <a:r>
              <a:rPr lang="ar-OM" sz="2400" b="1" dirty="0" err="1">
                <a:solidFill>
                  <a:schemeClr val="bg1"/>
                </a:solidFill>
                <a:latin typeface="Arial" pitchFamily="34" charset="0"/>
                <a:cs typeface="Arabic Transparent" pitchFamily="2" charset="0"/>
              </a:rPr>
              <a:t>الديوكسين</a:t>
            </a:r>
            <a:r>
              <a:rPr lang="ar-OM" sz="2400" b="1" dirty="0">
                <a:solidFill>
                  <a:schemeClr val="bg1"/>
                </a:solidFill>
                <a:latin typeface="Arial" pitchFamily="34" charset="0"/>
                <a:cs typeface="Arabic Transparent" pitchFamily="2" charset="0"/>
              </a:rPr>
              <a:t> إلى في درجة حرارة عالية</a:t>
            </a:r>
          </a:p>
          <a:p>
            <a:pPr>
              <a:lnSpc>
                <a:spcPct val="80000"/>
              </a:lnSpc>
              <a:buFontTx/>
              <a:buChar char="•"/>
            </a:pPr>
            <a:r>
              <a:rPr lang="ar-OM" sz="2400" b="1" dirty="0">
                <a:solidFill>
                  <a:schemeClr val="bg1"/>
                </a:solidFill>
                <a:latin typeface="Arial" pitchFamily="34" charset="0"/>
                <a:cs typeface="Arabic Transparent" pitchFamily="2" charset="0"/>
              </a:rPr>
              <a:t>يترسب في لحوم الأسماك بمعدلات عالية جداً </a:t>
            </a:r>
          </a:p>
          <a:p>
            <a:pPr>
              <a:lnSpc>
                <a:spcPct val="80000"/>
              </a:lnSpc>
              <a:buFontTx/>
              <a:buChar char="•"/>
            </a:pPr>
            <a:r>
              <a:rPr lang="ar-OM" sz="2400" b="1" dirty="0">
                <a:solidFill>
                  <a:schemeClr val="bg1"/>
                </a:solidFill>
                <a:latin typeface="Arial" pitchFamily="34" charset="0"/>
                <a:cs typeface="Arabic Transparent" pitchFamily="2" charset="0"/>
              </a:rPr>
              <a:t>ينتقل إلى حيوانات اللحوم إذا استخدمت الأسماك في العلائق </a:t>
            </a:r>
          </a:p>
          <a:p>
            <a:pPr>
              <a:lnSpc>
                <a:spcPct val="80000"/>
              </a:lnSpc>
              <a:buFontTx/>
              <a:buChar char="•"/>
            </a:pPr>
            <a:r>
              <a:rPr lang="ar-OM" sz="2400" b="1" dirty="0">
                <a:solidFill>
                  <a:schemeClr val="bg1"/>
                </a:solidFill>
                <a:latin typeface="Arial" pitchFamily="34" charset="0"/>
                <a:cs typeface="Arabic Transparent" pitchFamily="2" charset="0"/>
              </a:rPr>
              <a:t>يسبب سرطان في الجهاز الهضمي واللمفاوي الثدي والبروستاتا وسرطان الدم</a:t>
            </a:r>
          </a:p>
          <a:p>
            <a:pPr>
              <a:lnSpc>
                <a:spcPct val="80000"/>
              </a:lnSpc>
              <a:buFontTx/>
              <a:buChar char="•"/>
            </a:pPr>
            <a:r>
              <a:rPr lang="ar-OM" sz="2400" b="1" dirty="0">
                <a:solidFill>
                  <a:schemeClr val="bg1"/>
                </a:solidFill>
                <a:latin typeface="Arial" pitchFamily="34" charset="0"/>
                <a:cs typeface="Arabic Transparent" pitchFamily="2" charset="0"/>
              </a:rPr>
              <a:t>يسبب العقم في الرجال والنساء وتشوه الأجنة والجهاز العصبي والمناعي وسلوك الأطفال</a:t>
            </a:r>
            <a:endParaRPr lang="en-US" sz="2400" b="1" dirty="0">
              <a:solidFill>
                <a:schemeClr val="bg1"/>
              </a:solidFill>
              <a:latin typeface="Arial" pitchFamily="34" charset="0"/>
              <a:cs typeface="Arabic Transparent" pitchFamily="2" charset="0"/>
            </a:endParaRPr>
          </a:p>
        </p:txBody>
      </p:sp>
      <p:pic>
        <p:nvPicPr>
          <p:cNvPr id="5" name="Picture 11" descr="pike%20diox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15741"/>
            <a:ext cx="280121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logDSCF1763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216" y="4715742"/>
            <a:ext cx="34956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1457601038_e9c87b86a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715742"/>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349182"/>
      </p:ext>
    </p:extLst>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Rectangle 2"/>
          <p:cNvSpPr>
            <a:spLocks noChangeArrowheads="1"/>
          </p:cNvSpPr>
          <p:nvPr/>
        </p:nvSpPr>
        <p:spPr bwMode="auto">
          <a:xfrm>
            <a:off x="471055" y="170224"/>
            <a:ext cx="7283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ar-OM" sz="4000" b="1" dirty="0">
                <a:solidFill>
                  <a:srgbClr val="FF3300"/>
                </a:solidFill>
                <a:effectLst>
                  <a:outerShdw blurRad="38100" dist="38100" dir="2700000" algn="tl">
                    <a:srgbClr val="000000"/>
                  </a:outerShdw>
                </a:effectLst>
                <a:cs typeface="Traditional Arabic" pitchFamily="18" charset="-78"/>
              </a:rPr>
              <a:t>مقـدمــــة</a:t>
            </a:r>
            <a:endParaRPr lang="en-US" sz="4000" b="1" dirty="0">
              <a:solidFill>
                <a:srgbClr val="FF3300"/>
              </a:solidFill>
              <a:effectLst>
                <a:outerShdw blurRad="38100" dist="38100" dir="2700000" algn="tl">
                  <a:srgbClr val="000000"/>
                </a:outerShdw>
              </a:effectLst>
              <a:cs typeface="Traditional Arabic" pitchFamily="18" charset="-78"/>
            </a:endParaRPr>
          </a:p>
        </p:txBody>
      </p:sp>
      <p:pic>
        <p:nvPicPr>
          <p:cNvPr id="1030" name="Picture 6" descr="C:\Users\User\Desktop\سمنر 2017\صور الندوة\download (1).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4127" y="109538"/>
            <a:ext cx="8945488" cy="667226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سمنر 2017\صور الندوة\download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020" y="3519451"/>
            <a:ext cx="2205036" cy="1524000"/>
          </a:xfrm>
          <a:prstGeom prst="rect">
            <a:avLst/>
          </a:prstGeom>
          <a:noFill/>
          <a:extLst>
            <a:ext uri="{909E8E84-426E-40DD-AFC4-6F175D3DCCD1}">
              <a14:hiddenFill xmlns:a14="http://schemas.microsoft.com/office/drawing/2010/main">
                <a:solidFill>
                  <a:srgbClr val="FFFFFF"/>
                </a:solidFill>
              </a14:hiddenFill>
            </a:ext>
          </a:extLst>
        </p:spPr>
      </p:pic>
      <p:sp>
        <p:nvSpPr>
          <p:cNvPr id="160774" name="Rectangle 3"/>
          <p:cNvSpPr>
            <a:spLocks noChangeArrowheads="1"/>
          </p:cNvSpPr>
          <p:nvPr/>
        </p:nvSpPr>
        <p:spPr bwMode="auto">
          <a:xfrm>
            <a:off x="2286000" y="304800"/>
            <a:ext cx="6248400" cy="312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Clr>
                <a:schemeClr val="hlink"/>
              </a:buClr>
              <a:buSzPct val="120000"/>
              <a:defRPr/>
            </a:pPr>
            <a:r>
              <a:rPr lang="ar-IQ" sz="2400" b="1" dirty="0" smtClean="0">
                <a:cs typeface="Arabic Transparent" pitchFamily="2" charset="0"/>
              </a:rPr>
              <a:t>المقدمة</a:t>
            </a:r>
          </a:p>
          <a:p>
            <a:pPr marL="342900" indent="-342900">
              <a:lnSpc>
                <a:spcPct val="90000"/>
              </a:lnSpc>
              <a:spcBef>
                <a:spcPct val="20000"/>
              </a:spcBef>
              <a:buClr>
                <a:schemeClr val="hlink"/>
              </a:buClr>
              <a:buSzPct val="120000"/>
              <a:buFontTx/>
              <a:buChar char="•"/>
              <a:defRPr/>
            </a:pPr>
            <a:r>
              <a:rPr lang="ar-IQ" sz="2400" b="1" dirty="0" smtClean="0">
                <a:cs typeface="Arabic Transparent" pitchFamily="2" charset="0"/>
              </a:rPr>
              <a:t>ان العراق </a:t>
            </a:r>
            <a:r>
              <a:rPr lang="ar-OM" sz="2400" b="1" dirty="0" smtClean="0">
                <a:cs typeface="Arabic Transparent" pitchFamily="2" charset="0"/>
              </a:rPr>
              <a:t>غني </a:t>
            </a:r>
            <a:r>
              <a:rPr lang="ar-IQ" sz="2400" b="1" dirty="0" smtClean="0">
                <a:cs typeface="Arabic Transparent" pitchFamily="2" charset="0"/>
              </a:rPr>
              <a:t>بالثروات الحيوانية والنباتية المختلفة والمتنوعة </a:t>
            </a:r>
            <a:endParaRPr lang="ar-OM" sz="2400" b="1" dirty="0">
              <a:cs typeface="Arabic Transparent" pitchFamily="2" charset="0"/>
            </a:endParaRPr>
          </a:p>
          <a:p>
            <a:pPr marL="342900" indent="-342900">
              <a:lnSpc>
                <a:spcPct val="90000"/>
              </a:lnSpc>
              <a:spcBef>
                <a:spcPct val="20000"/>
              </a:spcBef>
              <a:buClr>
                <a:schemeClr val="hlink"/>
              </a:buClr>
              <a:buSzPct val="120000"/>
              <a:buFontTx/>
              <a:buChar char="•"/>
              <a:defRPr/>
            </a:pPr>
            <a:r>
              <a:rPr lang="ar-IQ" sz="2400" b="1" dirty="0" smtClean="0">
                <a:cs typeface="Arabic Transparent" pitchFamily="2" charset="0"/>
              </a:rPr>
              <a:t>الا ان </a:t>
            </a:r>
            <a:r>
              <a:rPr lang="ar-OM" sz="2400" b="1" dirty="0" smtClean="0">
                <a:cs typeface="Arabic Transparent" pitchFamily="2" charset="0"/>
              </a:rPr>
              <a:t>معدلات </a:t>
            </a:r>
            <a:r>
              <a:rPr lang="ar-OM" sz="2400" b="1" dirty="0">
                <a:cs typeface="Arabic Transparent" pitchFamily="2" charset="0"/>
              </a:rPr>
              <a:t>الإنتاج ودرجة التعاون والتنسيق </a:t>
            </a:r>
            <a:r>
              <a:rPr lang="ar-IQ" sz="2400" b="1" dirty="0" smtClean="0">
                <a:cs typeface="Arabic Transparent" pitchFamily="2" charset="0"/>
              </a:rPr>
              <a:t>الوزارات المعنية ضعيفة </a:t>
            </a:r>
            <a:endParaRPr lang="ar-OM" sz="2400" b="1" dirty="0">
              <a:cs typeface="Arabic Transparent" pitchFamily="2" charset="0"/>
            </a:endParaRPr>
          </a:p>
          <a:p>
            <a:pPr marL="342900" indent="-342900">
              <a:lnSpc>
                <a:spcPct val="90000"/>
              </a:lnSpc>
              <a:spcBef>
                <a:spcPct val="20000"/>
              </a:spcBef>
              <a:buClr>
                <a:schemeClr val="hlink"/>
              </a:buClr>
              <a:buSzPct val="120000"/>
              <a:buFontTx/>
              <a:buChar char="•"/>
              <a:defRPr/>
            </a:pPr>
            <a:r>
              <a:rPr lang="ar-OM" sz="2400" b="1" dirty="0" err="1">
                <a:cs typeface="Arabic Transparent" pitchFamily="2" charset="0"/>
              </a:rPr>
              <a:t>الإعتماد</a:t>
            </a:r>
            <a:r>
              <a:rPr lang="ar-OM" sz="2400" b="1" dirty="0">
                <a:cs typeface="Arabic Transparent" pitchFamily="2" charset="0"/>
              </a:rPr>
              <a:t> على </a:t>
            </a:r>
            <a:r>
              <a:rPr lang="ar-OM" sz="2400" b="1" dirty="0" err="1">
                <a:cs typeface="Arabic Transparent" pitchFamily="2" charset="0"/>
              </a:rPr>
              <a:t>الإستيراد</a:t>
            </a:r>
            <a:r>
              <a:rPr lang="ar-OM" sz="2400" b="1" dirty="0">
                <a:cs typeface="Arabic Transparent" pitchFamily="2" charset="0"/>
              </a:rPr>
              <a:t> من دول العالم</a:t>
            </a:r>
          </a:p>
          <a:p>
            <a:pPr marL="342900" indent="-342900">
              <a:lnSpc>
                <a:spcPct val="90000"/>
              </a:lnSpc>
              <a:spcBef>
                <a:spcPct val="20000"/>
              </a:spcBef>
              <a:buClr>
                <a:schemeClr val="hlink"/>
              </a:buClr>
              <a:buSzPct val="120000"/>
              <a:buFontTx/>
              <a:buChar char="•"/>
              <a:defRPr/>
            </a:pPr>
            <a:r>
              <a:rPr lang="ar-OM" sz="2400" b="1" dirty="0" err="1">
                <a:cs typeface="Arabic Transparent" pitchFamily="2" charset="0"/>
              </a:rPr>
              <a:t>الإستيراد</a:t>
            </a:r>
            <a:r>
              <a:rPr lang="ar-OM" sz="2400" b="1" dirty="0">
                <a:cs typeface="Arabic Transparent" pitchFamily="2" charset="0"/>
              </a:rPr>
              <a:t> غير المنظم وغير المحكوم</a:t>
            </a:r>
          </a:p>
          <a:p>
            <a:pPr marL="342900" indent="-342900">
              <a:lnSpc>
                <a:spcPct val="90000"/>
              </a:lnSpc>
              <a:spcBef>
                <a:spcPct val="20000"/>
              </a:spcBef>
              <a:buClr>
                <a:schemeClr val="hlink"/>
              </a:buClr>
              <a:buSzPct val="120000"/>
              <a:buFontTx/>
              <a:buChar char="•"/>
              <a:defRPr/>
            </a:pPr>
            <a:r>
              <a:rPr lang="ar-IQ" sz="2400" b="1" dirty="0" smtClean="0">
                <a:cs typeface="Arabic Transparent" pitchFamily="2" charset="0"/>
              </a:rPr>
              <a:t>العراق </a:t>
            </a:r>
            <a:r>
              <a:rPr lang="ar-OM" sz="2400" b="1" dirty="0" smtClean="0">
                <a:cs typeface="Arabic Transparent" pitchFamily="2" charset="0"/>
              </a:rPr>
              <a:t>سوق </a:t>
            </a:r>
            <a:r>
              <a:rPr lang="ar-OM" sz="2400" b="1" dirty="0">
                <a:cs typeface="Arabic Transparent" pitchFamily="2" charset="0"/>
              </a:rPr>
              <a:t>للكثير من المنتجات </a:t>
            </a:r>
            <a:r>
              <a:rPr lang="ar-OM" sz="2400" b="1" dirty="0" smtClean="0">
                <a:cs typeface="Arabic Transparent" pitchFamily="2" charset="0"/>
              </a:rPr>
              <a:t>متدنية </a:t>
            </a:r>
            <a:r>
              <a:rPr lang="ar-OM" sz="2400" b="1" dirty="0">
                <a:cs typeface="Arabic Transparent" pitchFamily="2" charset="0"/>
              </a:rPr>
              <a:t>الجودة </a:t>
            </a:r>
            <a:r>
              <a:rPr lang="ar-SA" sz="2400" b="1" dirty="0" smtClean="0">
                <a:cs typeface="Arabic Transparent" pitchFamily="2" charset="0"/>
              </a:rPr>
              <a:t>وغير </a:t>
            </a:r>
            <a:r>
              <a:rPr lang="ar-SA" sz="2400" b="1" dirty="0">
                <a:cs typeface="Arabic Transparent" pitchFamily="2" charset="0"/>
              </a:rPr>
              <a:t>صالحة </a:t>
            </a:r>
            <a:r>
              <a:rPr lang="ar-SA" sz="2400" b="1" dirty="0" err="1">
                <a:cs typeface="Arabic Transparent" pitchFamily="2" charset="0"/>
              </a:rPr>
              <a:t>للأستهلاك</a:t>
            </a:r>
            <a:endParaRPr lang="ar-OM" sz="2400" b="1" dirty="0">
              <a:cs typeface="Arabic Transparent" pitchFamily="2" charset="0"/>
            </a:endParaRPr>
          </a:p>
        </p:txBody>
      </p:sp>
      <p:pic>
        <p:nvPicPr>
          <p:cNvPr id="1026" name="Picture 2" descr="C:\Users\User\Desktop\391em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4458100"/>
            <a:ext cx="2347649" cy="2391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سمنر 2017\صور الندوة\56cc434fb729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21" y="4526362"/>
            <a:ext cx="2326002" cy="22554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سمنر 2017\صور الندوة\575548bbad7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4578" y="5029199"/>
            <a:ext cx="2205037" cy="15239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631" y="2807099"/>
            <a:ext cx="2354576" cy="171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058445"/>
      </p:ext>
    </p:extLst>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eat%2BProcessing%2BEquipment%2B%26%2BSupplies"/>
          <p:cNvPicPr>
            <a:picLocks noChangeAspect="1" noChangeArrowheads="1"/>
          </p:cNvPicPr>
          <p:nvPr/>
        </p:nvPicPr>
        <p:blipFill>
          <a:blip r:embed="rId2">
            <a:lum contrast="12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محتوى 2"/>
          <p:cNvSpPr>
            <a:spLocks noGrp="1"/>
          </p:cNvSpPr>
          <p:nvPr>
            <p:ph idx="1"/>
          </p:nvPr>
        </p:nvSpPr>
        <p:spPr>
          <a:xfrm>
            <a:off x="457200" y="381001"/>
            <a:ext cx="8229600" cy="5029200"/>
          </a:xfrm>
        </p:spPr>
        <p:txBody>
          <a:bodyPr>
            <a:normAutofit lnSpcReduction="10000"/>
          </a:bodyPr>
          <a:lstStyle/>
          <a:p>
            <a:pPr marL="0" indent="0" algn="ctr">
              <a:lnSpc>
                <a:spcPct val="80000"/>
              </a:lnSpc>
              <a:buNone/>
            </a:pPr>
            <a:r>
              <a:rPr lang="ar-OM" sz="3600" b="1" dirty="0">
                <a:solidFill>
                  <a:schemeClr val="bg1"/>
                </a:solidFill>
                <a:cs typeface="Traditional Arabic" pitchFamily="18" charset="-78"/>
              </a:rPr>
              <a:t>المنكهات والأملاح والأحماض</a:t>
            </a:r>
            <a:r>
              <a:rPr lang="ar-SA" sz="2800" b="1" dirty="0">
                <a:solidFill>
                  <a:schemeClr val="bg1"/>
                </a:solidFill>
              </a:rPr>
              <a:t> </a:t>
            </a:r>
            <a:r>
              <a:rPr lang="en-GB" sz="2400" b="1" dirty="0">
                <a:solidFill>
                  <a:schemeClr val="bg1"/>
                </a:solidFill>
              </a:rPr>
              <a:t>Flavours, Salts and </a:t>
            </a:r>
            <a:r>
              <a:rPr lang="en-GB" sz="2400" b="1" dirty="0" smtClean="0">
                <a:solidFill>
                  <a:schemeClr val="bg1"/>
                </a:solidFill>
              </a:rPr>
              <a:t>Acids</a:t>
            </a:r>
            <a:endParaRPr lang="ar-IQ" sz="2400" b="1" dirty="0" smtClean="0">
              <a:solidFill>
                <a:schemeClr val="bg1"/>
              </a:solidFill>
            </a:endParaRPr>
          </a:p>
          <a:p>
            <a:pPr marL="0" indent="0" algn="ctr">
              <a:lnSpc>
                <a:spcPct val="80000"/>
              </a:lnSpc>
              <a:buNone/>
            </a:pPr>
            <a:endParaRPr lang="en-US" sz="2400" b="1" dirty="0">
              <a:solidFill>
                <a:srgbClr val="FFFF00"/>
              </a:solidFill>
            </a:endParaRPr>
          </a:p>
          <a:p>
            <a:pPr>
              <a:lnSpc>
                <a:spcPct val="80000"/>
              </a:lnSpc>
              <a:buFontTx/>
              <a:buChar char="•"/>
            </a:pPr>
            <a:r>
              <a:rPr lang="ar-OM" sz="2400" b="1" dirty="0" smtClean="0">
                <a:solidFill>
                  <a:srgbClr val="FFFF00"/>
                </a:solidFill>
                <a:latin typeface="Arial" pitchFamily="34" charset="0"/>
                <a:cs typeface="Arabic Transparent" pitchFamily="2" charset="0"/>
              </a:rPr>
              <a:t>الصوديوم </a:t>
            </a:r>
            <a:r>
              <a:rPr lang="ar-OM" sz="2400" b="1" dirty="0" err="1">
                <a:solidFill>
                  <a:srgbClr val="FFFF00"/>
                </a:solidFill>
                <a:latin typeface="Arial" pitchFamily="34" charset="0"/>
                <a:cs typeface="Arabic Transparent" pitchFamily="2" charset="0"/>
              </a:rPr>
              <a:t>نيتريت</a:t>
            </a:r>
            <a:r>
              <a:rPr lang="ar-OM" sz="2400" b="1" dirty="0">
                <a:solidFill>
                  <a:srgbClr val="FFFF00"/>
                </a:solidFill>
                <a:latin typeface="Arial" pitchFamily="34" charset="0"/>
                <a:cs typeface="Arabic Transparent" pitchFamily="2" charset="0"/>
              </a:rPr>
              <a:t> </a:t>
            </a:r>
            <a:r>
              <a:rPr lang="en-US" sz="2400" b="1" dirty="0">
                <a:solidFill>
                  <a:srgbClr val="FFFF00"/>
                </a:solidFill>
                <a:latin typeface="Arial" pitchFamily="34" charset="0"/>
                <a:cs typeface="Arabic Transparent" pitchFamily="2" charset="0"/>
              </a:rPr>
              <a:t>(NaNO3)</a:t>
            </a:r>
            <a:r>
              <a:rPr lang="ar-OM" sz="2400" b="1" dirty="0">
                <a:solidFill>
                  <a:srgbClr val="FFFF00"/>
                </a:solidFill>
                <a:latin typeface="Arial" pitchFamily="34" charset="0"/>
                <a:cs typeface="Arabic Transparent" pitchFamily="2" charset="0"/>
              </a:rPr>
              <a:t> والصوديوم </a:t>
            </a:r>
            <a:r>
              <a:rPr lang="ar-OM" sz="2400" b="1" dirty="0" err="1">
                <a:solidFill>
                  <a:srgbClr val="FFFF00"/>
                </a:solidFill>
                <a:latin typeface="Arial" pitchFamily="34" charset="0"/>
                <a:cs typeface="Arabic Transparent" pitchFamily="2" charset="0"/>
              </a:rPr>
              <a:t>نيترايت</a:t>
            </a:r>
            <a:r>
              <a:rPr lang="ar-OM" sz="2400" b="1" dirty="0">
                <a:solidFill>
                  <a:srgbClr val="FFFF00"/>
                </a:solidFill>
                <a:latin typeface="Arial" pitchFamily="34" charset="0"/>
                <a:cs typeface="Arabic Transparent" pitchFamily="2" charset="0"/>
              </a:rPr>
              <a:t> (</a:t>
            </a:r>
            <a:r>
              <a:rPr lang="en-US" sz="2400" b="1" dirty="0">
                <a:solidFill>
                  <a:srgbClr val="FFFF00"/>
                </a:solidFill>
                <a:latin typeface="Arial" pitchFamily="34" charset="0"/>
                <a:cs typeface="Arabic Transparent" pitchFamily="2" charset="0"/>
              </a:rPr>
              <a:t>NaNO2</a:t>
            </a:r>
            <a:r>
              <a:rPr lang="ar-OM" sz="2400" b="1" dirty="0">
                <a:solidFill>
                  <a:srgbClr val="FFFF00"/>
                </a:solidFill>
                <a:latin typeface="Arial" pitchFamily="34" charset="0"/>
                <a:cs typeface="Arabic Transparent" pitchFamily="2" charset="0"/>
              </a:rPr>
              <a:t>) </a:t>
            </a:r>
          </a:p>
          <a:p>
            <a:pPr lvl="1">
              <a:lnSpc>
                <a:spcPct val="80000"/>
              </a:lnSpc>
              <a:buFontTx/>
              <a:buChar char="–"/>
            </a:pPr>
            <a:r>
              <a:rPr lang="ar-OM" sz="2400" b="1" dirty="0">
                <a:solidFill>
                  <a:schemeClr val="bg1"/>
                </a:solidFill>
                <a:latin typeface="Arial" pitchFamily="34" charset="0"/>
                <a:cs typeface="Arabic Transparent" pitchFamily="2" charset="0"/>
              </a:rPr>
              <a:t>توجد في اللحوم المصنعة مثل السلامي والنقانق </a:t>
            </a:r>
            <a:endParaRPr lang="ar-IQ" sz="2400" b="1" dirty="0" smtClean="0">
              <a:solidFill>
                <a:schemeClr val="bg1"/>
              </a:solidFill>
              <a:latin typeface="Arial" pitchFamily="34" charset="0"/>
              <a:cs typeface="Arabic Transparent" pitchFamily="2" charset="0"/>
            </a:endParaRPr>
          </a:p>
          <a:p>
            <a:pPr lvl="1">
              <a:lnSpc>
                <a:spcPct val="80000"/>
              </a:lnSpc>
              <a:buFontTx/>
              <a:buChar char="–"/>
            </a:pPr>
            <a:r>
              <a:rPr lang="ar-OM" sz="2400" b="1" dirty="0" smtClean="0">
                <a:solidFill>
                  <a:schemeClr val="bg1"/>
                </a:solidFill>
                <a:latin typeface="Arial" pitchFamily="34" charset="0"/>
                <a:cs typeface="Arabic Transparent" pitchFamily="2" charset="0"/>
              </a:rPr>
              <a:t>تضاف </a:t>
            </a:r>
            <a:r>
              <a:rPr lang="ar-OM" sz="2400" b="1" dirty="0">
                <a:solidFill>
                  <a:schemeClr val="bg1"/>
                </a:solidFill>
                <a:latin typeface="Arial" pitchFamily="34" charset="0"/>
                <a:cs typeface="Arabic Transparent" pitchFamily="2" charset="0"/>
              </a:rPr>
              <a:t>إلى اللحوم لسببين هما:</a:t>
            </a:r>
          </a:p>
          <a:p>
            <a:pPr lvl="2">
              <a:lnSpc>
                <a:spcPct val="80000"/>
              </a:lnSpc>
              <a:buFontTx/>
              <a:buChar char="•"/>
            </a:pPr>
            <a:r>
              <a:rPr lang="ar-OM" b="1" dirty="0">
                <a:solidFill>
                  <a:schemeClr val="bg1"/>
                </a:solidFill>
                <a:latin typeface="Arial" pitchFamily="34" charset="0"/>
                <a:cs typeface="Arabic Transparent" pitchFamily="2" charset="0"/>
              </a:rPr>
              <a:t>للحفاظ على اللون الوردي </a:t>
            </a:r>
          </a:p>
          <a:p>
            <a:pPr lvl="2">
              <a:lnSpc>
                <a:spcPct val="80000"/>
              </a:lnSpc>
              <a:buFontTx/>
              <a:buChar char="•"/>
            </a:pPr>
            <a:r>
              <a:rPr lang="ar-OM" b="1" dirty="0">
                <a:solidFill>
                  <a:schemeClr val="bg1"/>
                </a:solidFill>
                <a:latin typeface="Arial" pitchFamily="34" charset="0"/>
                <a:cs typeface="Arabic Transparent" pitchFamily="2" charset="0"/>
              </a:rPr>
              <a:t>مقاومة </a:t>
            </a:r>
            <a:r>
              <a:rPr lang="ar-OM" b="1" dirty="0" err="1">
                <a:solidFill>
                  <a:schemeClr val="bg1"/>
                </a:solidFill>
                <a:latin typeface="Arial" pitchFamily="34" charset="0"/>
                <a:cs typeface="Arabic Transparent" pitchFamily="2" charset="0"/>
              </a:rPr>
              <a:t>البوتيولوزم</a:t>
            </a:r>
            <a:r>
              <a:rPr lang="ar-OM" b="1" dirty="0">
                <a:solidFill>
                  <a:schemeClr val="bg1"/>
                </a:solidFill>
                <a:latin typeface="Arial" pitchFamily="34" charset="0"/>
                <a:cs typeface="Arabic Transparent" pitchFamily="2" charset="0"/>
              </a:rPr>
              <a:t> (</a:t>
            </a:r>
            <a:r>
              <a:rPr lang="en-GB" b="1" dirty="0">
                <a:solidFill>
                  <a:schemeClr val="bg1"/>
                </a:solidFill>
                <a:latin typeface="Arial" pitchFamily="34" charset="0"/>
                <a:cs typeface="Arabic Transparent" pitchFamily="2" charset="0"/>
              </a:rPr>
              <a:t>Botulism</a:t>
            </a:r>
            <a:r>
              <a:rPr lang="ar-OM" b="1" dirty="0" smtClean="0">
                <a:solidFill>
                  <a:schemeClr val="bg1"/>
                </a:solidFill>
                <a:latin typeface="Arial" pitchFamily="34" charset="0"/>
                <a:cs typeface="Arabic Transparent" pitchFamily="2" charset="0"/>
              </a:rPr>
              <a:t>)</a:t>
            </a:r>
            <a:r>
              <a:rPr lang="ar-IQ" b="1" dirty="0" smtClean="0">
                <a:solidFill>
                  <a:schemeClr val="bg1"/>
                </a:solidFill>
                <a:latin typeface="Arial" pitchFamily="34" charset="0"/>
                <a:cs typeface="Arabic Transparent" pitchFamily="2" charset="0"/>
              </a:rPr>
              <a:t> وهي حالة التسمم </a:t>
            </a:r>
          </a:p>
          <a:p>
            <a:pPr marL="914400" lvl="2" indent="0">
              <a:lnSpc>
                <a:spcPct val="80000"/>
              </a:lnSpc>
              <a:buNone/>
            </a:pPr>
            <a:r>
              <a:rPr lang="ar-IQ" b="1" dirty="0" err="1" smtClean="0">
                <a:solidFill>
                  <a:schemeClr val="bg1"/>
                </a:solidFill>
                <a:latin typeface="Arial" pitchFamily="34" charset="0"/>
                <a:cs typeface="Arabic Transparent" pitchFamily="2" charset="0"/>
              </a:rPr>
              <a:t>الناجمةعن</a:t>
            </a:r>
            <a:r>
              <a:rPr lang="ar-IQ" b="1" dirty="0" smtClean="0">
                <a:solidFill>
                  <a:schemeClr val="bg1"/>
                </a:solidFill>
                <a:latin typeface="Arial" pitchFamily="34" charset="0"/>
                <a:cs typeface="Arabic Transparent" pitchFamily="2" charset="0"/>
              </a:rPr>
              <a:t> انتاج السموم لبعض الانواع البكتيرية </a:t>
            </a:r>
            <a:endParaRPr lang="ar-IQ" b="1" dirty="0">
              <a:solidFill>
                <a:schemeClr val="bg1"/>
              </a:solidFill>
              <a:latin typeface="Arial" pitchFamily="34" charset="0"/>
              <a:cs typeface="Arabic Transparent" pitchFamily="2" charset="0"/>
            </a:endParaRPr>
          </a:p>
          <a:p>
            <a:pPr marL="914400" lvl="2" indent="0">
              <a:lnSpc>
                <a:spcPct val="80000"/>
              </a:lnSpc>
              <a:buNone/>
            </a:pPr>
            <a:endParaRPr lang="ar-OM" b="1" dirty="0">
              <a:solidFill>
                <a:schemeClr val="bg1"/>
              </a:solidFill>
              <a:latin typeface="Arial" pitchFamily="34" charset="0"/>
              <a:cs typeface="Arabic Transparent" pitchFamily="2" charset="0"/>
            </a:endParaRPr>
          </a:p>
          <a:p>
            <a:pPr>
              <a:lnSpc>
                <a:spcPct val="80000"/>
              </a:lnSpc>
              <a:buFontTx/>
              <a:buChar char="•"/>
            </a:pPr>
            <a:r>
              <a:rPr lang="ar-OM" sz="2400" b="1" dirty="0">
                <a:solidFill>
                  <a:schemeClr val="bg1"/>
                </a:solidFill>
                <a:latin typeface="Arial" pitchFamily="34" charset="0"/>
                <a:cs typeface="Arabic Transparent" pitchFamily="2" charset="0"/>
              </a:rPr>
              <a:t> </a:t>
            </a:r>
            <a:r>
              <a:rPr lang="ar-IQ" sz="2400" b="1" dirty="0" smtClean="0">
                <a:solidFill>
                  <a:schemeClr val="bg1"/>
                </a:solidFill>
                <a:latin typeface="Arial" pitchFamily="34" charset="0"/>
                <a:cs typeface="Arabic Transparent" pitchFamily="2" charset="0"/>
              </a:rPr>
              <a:t>خطورتها تكمن في كونها </a:t>
            </a:r>
          </a:p>
          <a:p>
            <a:pPr>
              <a:lnSpc>
                <a:spcPct val="80000"/>
              </a:lnSpc>
              <a:buFontTx/>
              <a:buChar char="•"/>
            </a:pPr>
            <a:r>
              <a:rPr lang="ar-OM" sz="2400" b="1" dirty="0" smtClean="0">
                <a:solidFill>
                  <a:schemeClr val="bg1"/>
                </a:solidFill>
                <a:latin typeface="Arial" pitchFamily="34" charset="0"/>
                <a:cs typeface="Arabic Transparent" pitchFamily="2" charset="0"/>
              </a:rPr>
              <a:t>أنها </a:t>
            </a:r>
            <a:r>
              <a:rPr lang="ar-OM" sz="2400" b="1" dirty="0">
                <a:solidFill>
                  <a:schemeClr val="bg1"/>
                </a:solidFill>
                <a:latin typeface="Arial" pitchFamily="34" charset="0"/>
                <a:cs typeface="Arabic Transparent" pitchFamily="2" charset="0"/>
              </a:rPr>
              <a:t>مادة مسرطنة من الدرجة الأولى</a:t>
            </a:r>
          </a:p>
          <a:p>
            <a:pPr>
              <a:lnSpc>
                <a:spcPct val="80000"/>
              </a:lnSpc>
              <a:buFontTx/>
              <a:buChar char="•"/>
            </a:pPr>
            <a:r>
              <a:rPr lang="ar-OM" sz="2400" b="1" dirty="0">
                <a:solidFill>
                  <a:schemeClr val="bg1"/>
                </a:solidFill>
                <a:latin typeface="Arial" pitchFamily="34" charset="0"/>
                <a:cs typeface="Arabic Transparent" pitchFamily="2" charset="0"/>
              </a:rPr>
              <a:t>ارتفعت نسبة سرطان البنكرياس 67% لمستهلكي اللحوم المصنعة مثل النقانق </a:t>
            </a:r>
          </a:p>
          <a:p>
            <a:pPr>
              <a:lnSpc>
                <a:spcPct val="80000"/>
              </a:lnSpc>
              <a:buFontTx/>
              <a:buChar char="•"/>
            </a:pPr>
            <a:r>
              <a:rPr lang="ar-OM" sz="2400" b="1" dirty="0">
                <a:solidFill>
                  <a:schemeClr val="bg1"/>
                </a:solidFill>
                <a:latin typeface="Arial" pitchFamily="34" charset="0"/>
                <a:cs typeface="Arabic Transparent" pitchFamily="2" charset="0"/>
              </a:rPr>
              <a:t>تسبب سرطان البنكرياس والثدي والبروستاتا والقولون وأورام المخ سرطان الدم</a:t>
            </a:r>
          </a:p>
          <a:p>
            <a:pPr>
              <a:lnSpc>
                <a:spcPct val="80000"/>
              </a:lnSpc>
              <a:buFontTx/>
              <a:buChar char="•"/>
            </a:pPr>
            <a:r>
              <a:rPr lang="ar-OM" sz="2400" b="1" dirty="0">
                <a:solidFill>
                  <a:schemeClr val="bg1"/>
                </a:solidFill>
                <a:latin typeface="Arial" pitchFamily="34" charset="0"/>
                <a:cs typeface="Arabic Transparent" pitchFamily="2" charset="0"/>
              </a:rPr>
              <a:t>عند الهضم تتحول إلى </a:t>
            </a:r>
            <a:r>
              <a:rPr lang="ar-OM" sz="2400" b="1" dirty="0" err="1">
                <a:solidFill>
                  <a:schemeClr val="bg1"/>
                </a:solidFill>
                <a:latin typeface="Arial" pitchFamily="34" charset="0"/>
                <a:cs typeface="Arabic Transparent" pitchFamily="2" charset="0"/>
              </a:rPr>
              <a:t>نيتروسامين</a:t>
            </a:r>
            <a:r>
              <a:rPr lang="ar-OM" sz="2400" b="1" dirty="0">
                <a:solidFill>
                  <a:schemeClr val="bg1"/>
                </a:solidFill>
                <a:latin typeface="Arial" pitchFamily="34" charset="0"/>
                <a:cs typeface="Arabic Transparent" pitchFamily="2" charset="0"/>
              </a:rPr>
              <a:t> وهو المادة المسرطنة </a:t>
            </a:r>
            <a:endParaRPr lang="en-US" sz="2400" b="1" dirty="0">
              <a:solidFill>
                <a:schemeClr val="bg1"/>
              </a:solidFill>
              <a:latin typeface="Arial" pitchFamily="34" charset="0"/>
              <a:cs typeface="Arabic Transparent" pitchFamily="2" charset="0"/>
            </a:endParaRPr>
          </a:p>
          <a:p>
            <a:pPr marL="0" indent="0">
              <a:buNone/>
            </a:pPr>
            <a:endParaRPr lang="ar-SA" dirty="0"/>
          </a:p>
        </p:txBody>
      </p:sp>
      <p:pic>
        <p:nvPicPr>
          <p:cNvPr id="5" name="Picture 5" descr="Meat%2BProcessing%2BEquipment%2B%26%2BSupplies"/>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0" y="5094577"/>
            <a:ext cx="17287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User\Desktop\سمنر 2017\250px-Vienna_saus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57400"/>
            <a:ext cx="172878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Secondary_tumor_deposits_in_the_liver_from_a_primary_cancer_of_the_pancre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125" y="5451764"/>
            <a:ext cx="2174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579193"/>
      </p:ext>
    </p:extLst>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User\Desktop\سمنر 2017\صور الندوة\images (17).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457200" y="457201"/>
            <a:ext cx="8229600" cy="4638242"/>
          </a:xfrm>
        </p:spPr>
        <p:txBody>
          <a:bodyPr>
            <a:normAutofit fontScale="92500"/>
          </a:bodyPr>
          <a:lstStyle/>
          <a:p>
            <a:pPr marL="0" indent="0" algn="ctr" fontAlgn="base">
              <a:lnSpc>
                <a:spcPct val="150000"/>
              </a:lnSpc>
              <a:buNone/>
            </a:pPr>
            <a:r>
              <a:rPr lang="ar-IQ" b="1" dirty="0" smtClean="0"/>
              <a:t>المعلبات خطر اخر يهدد الصحة </a:t>
            </a:r>
            <a:endParaRPr lang="ar-IQ" sz="2400" b="1" dirty="0"/>
          </a:p>
          <a:p>
            <a:pPr marL="0" indent="0" algn="ctr" fontAlgn="base">
              <a:lnSpc>
                <a:spcPct val="150000"/>
              </a:lnSpc>
              <a:buNone/>
            </a:pPr>
            <a:endParaRPr lang="ar-IQ" sz="2400" b="1" dirty="0"/>
          </a:p>
          <a:p>
            <a:pPr algn="just" fontAlgn="base">
              <a:lnSpc>
                <a:spcPct val="150000"/>
              </a:lnSpc>
            </a:pPr>
            <a:r>
              <a:rPr lang="ar-SA" sz="2400" dirty="0" smtClean="0"/>
              <a:t>تستخدم </a:t>
            </a:r>
            <a:r>
              <a:rPr lang="ar-SA" sz="2400" dirty="0"/>
              <a:t>مادة “</a:t>
            </a:r>
            <a:r>
              <a:rPr lang="ar-SA" sz="2600" b="1" dirty="0" err="1"/>
              <a:t>البيسفينول</a:t>
            </a:r>
            <a:r>
              <a:rPr lang="ar-SA" sz="2400" dirty="0"/>
              <a:t>” لتصنيع بطانة العلب البلاستيكية للأغذية المعلبة، </a:t>
            </a:r>
            <a:r>
              <a:rPr lang="ar-SA" sz="2400" dirty="0" smtClean="0"/>
              <a:t>أن </a:t>
            </a:r>
            <a:r>
              <a:rPr lang="ar-SA" sz="2400" dirty="0"/>
              <a:t>التعرض بنسب منخفضة </a:t>
            </a:r>
            <a:r>
              <a:rPr lang="ar-SA" sz="2400" dirty="0" err="1"/>
              <a:t>للبيسفينول</a:t>
            </a:r>
            <a:r>
              <a:rPr lang="ar-SA" sz="2400" dirty="0"/>
              <a:t> يؤدى إلى سلسلة عريضة من الانتكاسات الصحية، بما </a:t>
            </a:r>
            <a:r>
              <a:rPr lang="ar-SA" sz="2400" dirty="0" err="1"/>
              <a:t>فى</a:t>
            </a:r>
            <a:r>
              <a:rPr lang="ar-SA" sz="2400" dirty="0"/>
              <a:t> ذلك النمو المضطرب </a:t>
            </a:r>
            <a:r>
              <a:rPr lang="ar-SA" sz="2400" dirty="0" smtClean="0"/>
              <a:t>واضطراب </a:t>
            </a:r>
            <a:r>
              <a:rPr lang="ar-SA" sz="2400" dirty="0"/>
              <a:t>سلوكيات الطفل وأمراض شرايين القلب والتغيرات الأيضية </a:t>
            </a:r>
            <a:r>
              <a:rPr lang="ar-SA" sz="2400" dirty="0" err="1"/>
              <a:t>التى</a:t>
            </a:r>
            <a:r>
              <a:rPr lang="ar-SA" sz="2400" dirty="0"/>
              <a:t> ينتج عنها تباين مستوى الأنسولين </a:t>
            </a:r>
            <a:r>
              <a:rPr lang="ar-SA" sz="2400" dirty="0" err="1"/>
              <a:t>فى</a:t>
            </a:r>
            <a:r>
              <a:rPr lang="ar-SA" sz="2400" dirty="0"/>
              <a:t> الدم، الأمر الذى يمكن أن ينتهى بالإصابة بمرض السكرى.</a:t>
            </a:r>
          </a:p>
          <a:p>
            <a:pPr fontAlgn="base">
              <a:lnSpc>
                <a:spcPct val="150000"/>
              </a:lnSpc>
            </a:pPr>
            <a:r>
              <a:rPr lang="ar-SA" sz="2400" dirty="0"/>
              <a:t>لذلك حاول أن تبحث عن منتجات معلبة </a:t>
            </a:r>
            <a:r>
              <a:rPr lang="ar-SA" sz="2400" dirty="0" err="1"/>
              <a:t>فى</a:t>
            </a:r>
            <a:r>
              <a:rPr lang="ar-SA" sz="2400" dirty="0"/>
              <a:t> عبوات زجاجية أو صناديق كرتونية معقمة.</a:t>
            </a:r>
          </a:p>
          <a:p>
            <a:pPr>
              <a:lnSpc>
                <a:spcPct val="150000"/>
              </a:lnSpc>
            </a:pPr>
            <a:endParaRPr lang="ar-SA" sz="2400" b="1" dirty="0"/>
          </a:p>
        </p:txBody>
      </p:sp>
      <p:pic>
        <p:nvPicPr>
          <p:cNvPr id="8196" name="Picture 4" descr="C:\Users\User\Desktop\سمنر 2017\صور الندوة\images (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95442"/>
            <a:ext cx="30480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User\Desktop\سمنر 2017\صور الندوة\images (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124016"/>
            <a:ext cx="2971800" cy="173398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User\Desktop\سمنر 2017\صور الندوة\images (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124016"/>
            <a:ext cx="3048000" cy="171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392218"/>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سمنر 2017\صور الندوة\download (20).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457200" y="228600"/>
            <a:ext cx="8229600" cy="5897563"/>
          </a:xfrm>
        </p:spPr>
        <p:txBody>
          <a:bodyPr>
            <a:noAutofit/>
          </a:bodyPr>
          <a:lstStyle/>
          <a:p>
            <a:pPr marL="0" indent="0" algn="ctr">
              <a:buNone/>
            </a:pPr>
            <a:r>
              <a:rPr lang="ar-IQ" sz="2800" b="1" dirty="0" smtClean="0">
                <a:solidFill>
                  <a:srgbClr val="FF0000"/>
                </a:solidFill>
              </a:rPr>
              <a:t>مواد تدمير للخلايا (المواد الحافظة)</a:t>
            </a:r>
          </a:p>
          <a:p>
            <a:pPr marL="0" indent="0" algn="ctr">
              <a:buNone/>
            </a:pPr>
            <a:endParaRPr lang="ar-IQ" sz="1600" b="1" dirty="0" smtClean="0"/>
          </a:p>
          <a:p>
            <a:r>
              <a:rPr lang="ar-SA" sz="2000" b="1" dirty="0" smtClean="0"/>
              <a:t>تقسم </a:t>
            </a:r>
            <a:r>
              <a:rPr lang="ar-SA" sz="2000" b="1" dirty="0"/>
              <a:t>المواد الحافظة إلى ثلاث مجموعات:</a:t>
            </a:r>
            <a:br>
              <a:rPr lang="ar-SA" sz="2000" b="1" dirty="0"/>
            </a:br>
            <a:r>
              <a:rPr lang="ar-SA" sz="2000" b="1" dirty="0"/>
              <a:t/>
            </a:r>
            <a:br>
              <a:rPr lang="ar-SA" sz="2000" b="1" dirty="0"/>
            </a:br>
            <a:r>
              <a:rPr lang="ar-SA" sz="2000" b="1" dirty="0">
                <a:solidFill>
                  <a:srgbClr val="FF0000"/>
                </a:solidFill>
              </a:rPr>
              <a:t>المجموعة الأولى </a:t>
            </a:r>
            <a:r>
              <a:rPr lang="ar-SA" sz="2000" b="1" dirty="0"/>
              <a:t>المضادة للجراثيم والتي توقف نمو البكتيريا</a:t>
            </a:r>
            <a:br>
              <a:rPr lang="ar-SA" sz="2000" b="1" dirty="0"/>
            </a:br>
            <a:r>
              <a:rPr lang="ar-SA" sz="2000" b="1" dirty="0"/>
              <a:t/>
            </a:r>
            <a:br>
              <a:rPr lang="ar-SA" sz="2000" b="1" dirty="0"/>
            </a:br>
            <a:r>
              <a:rPr lang="ar-SA" sz="2000" b="1" dirty="0">
                <a:solidFill>
                  <a:srgbClr val="FF0000"/>
                </a:solidFill>
              </a:rPr>
              <a:t>المجموعة الثانية </a:t>
            </a:r>
            <a:r>
              <a:rPr lang="ar-SA" sz="2000" b="1" dirty="0"/>
              <a:t>مضادات التأكسد والتي </a:t>
            </a:r>
            <a:r>
              <a:rPr lang="ar-SA" sz="2000" b="1" dirty="0" err="1"/>
              <a:t>تبطىء</a:t>
            </a:r>
            <a:r>
              <a:rPr lang="ar-SA" sz="2000" b="1" dirty="0"/>
              <a:t> عملية </a:t>
            </a:r>
            <a:r>
              <a:rPr lang="ar-SA" sz="2000" b="1" dirty="0" smtClean="0"/>
              <a:t>تأكسد</a:t>
            </a:r>
            <a:r>
              <a:rPr lang="ar-IQ" sz="2000" b="1" dirty="0" smtClean="0"/>
              <a:t> </a:t>
            </a:r>
            <a:r>
              <a:rPr lang="ar-SA" sz="2000" b="1" dirty="0" smtClean="0"/>
              <a:t>الدسم </a:t>
            </a:r>
            <a:r>
              <a:rPr lang="ar-SA" sz="2000" b="1" dirty="0"/>
              <a:t>والمواد العضوية والتي تسبب رائحة نتنة</a:t>
            </a:r>
            <a:br>
              <a:rPr lang="ar-SA" sz="2000" b="1" dirty="0"/>
            </a:br>
            <a:r>
              <a:rPr lang="ar-SA" sz="2000" b="1" dirty="0"/>
              <a:t/>
            </a:r>
            <a:br>
              <a:rPr lang="ar-SA" sz="2000" b="1" dirty="0"/>
            </a:br>
            <a:r>
              <a:rPr lang="ar-SA" sz="2000" b="1" dirty="0">
                <a:solidFill>
                  <a:srgbClr val="FF0000"/>
                </a:solidFill>
              </a:rPr>
              <a:t>المجموعة الثالثة </a:t>
            </a:r>
            <a:r>
              <a:rPr lang="ar-SA" sz="2000" b="1" dirty="0" err="1"/>
              <a:t>تبطىء</a:t>
            </a:r>
            <a:r>
              <a:rPr lang="ar-SA" sz="2000" b="1" dirty="0"/>
              <a:t> عملية النضج الطبيعي بالأنزيمات</a:t>
            </a:r>
            <a:r>
              <a:rPr lang="ar-SA" sz="2000" b="1" dirty="0" smtClean="0"/>
              <a:t>.</a:t>
            </a:r>
            <a:endParaRPr lang="ar-IQ" sz="2000" b="1" dirty="0" smtClean="0"/>
          </a:p>
          <a:p>
            <a:endParaRPr lang="ar-SA" sz="1600" dirty="0"/>
          </a:p>
          <a:p>
            <a:r>
              <a:rPr lang="ar-SA" sz="2000" b="1" dirty="0"/>
              <a:t>فتأثير المواد الحافظة المباشر في هذه اللحـــوم و الأطعمة الجاهـــزة ينصـــــب </a:t>
            </a:r>
            <a:r>
              <a:rPr lang="ar-SA" sz="2000" b="1" dirty="0" smtClean="0"/>
              <a:t>أساساً </a:t>
            </a:r>
            <a:r>
              <a:rPr lang="ar-SA" sz="2000" b="1" dirty="0"/>
              <a:t>على الخــــلايا الحـــــية (خلايا البكتريا و الميكروبات الأخرى) التي يتلوث </a:t>
            </a:r>
            <a:r>
              <a:rPr lang="ar-SA" sz="2000" b="1" dirty="0" smtClean="0"/>
              <a:t>بها </a:t>
            </a:r>
            <a:r>
              <a:rPr lang="ar-SA" sz="2000" b="1" dirty="0"/>
              <a:t>اللحم أو المواد الغذائية </a:t>
            </a:r>
            <a:r>
              <a:rPr lang="ar-SA" sz="2000" b="1" dirty="0" smtClean="0"/>
              <a:t>الأخرى</a:t>
            </a:r>
            <a:r>
              <a:rPr lang="ar-IQ" sz="2000" b="1" dirty="0" smtClean="0"/>
              <a:t>  </a:t>
            </a:r>
            <a:r>
              <a:rPr lang="ar-SA" sz="1600" dirty="0"/>
              <a:t/>
            </a:r>
            <a:br>
              <a:rPr lang="ar-SA" sz="1600" dirty="0"/>
            </a:br>
            <a:endParaRPr lang="ar-IQ" sz="1600" dirty="0" smtClean="0"/>
          </a:p>
          <a:p>
            <a:endParaRPr lang="ar-IQ" sz="1600" dirty="0" smtClean="0"/>
          </a:p>
          <a:p>
            <a:endParaRPr lang="ar-SA" sz="1600" dirty="0"/>
          </a:p>
        </p:txBody>
      </p:sp>
      <p:pic>
        <p:nvPicPr>
          <p:cNvPr id="9219" name="Picture 3" descr="C:\Users\User\Desktop\سمنر 2017\صور الندوة\download (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2999"/>
            <a:ext cx="1866900" cy="18980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Desktop\سمنر 2017\صور الندوة\download (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6000" cy="182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60404"/>
      </p:ext>
    </p:extLst>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سمنر 2017\صور الندوة\images (23).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457200" y="304801"/>
            <a:ext cx="8229600" cy="5257800"/>
          </a:xfrm>
        </p:spPr>
        <p:txBody>
          <a:bodyPr>
            <a:normAutofit fontScale="62500" lnSpcReduction="20000"/>
          </a:bodyPr>
          <a:lstStyle/>
          <a:p>
            <a:pPr marL="0" indent="0" algn="ctr">
              <a:buNone/>
            </a:pPr>
            <a:r>
              <a:rPr lang="ar-SA" sz="5800" b="1" dirty="0">
                <a:solidFill>
                  <a:srgbClr val="FFFF00"/>
                </a:solidFill>
              </a:rPr>
              <a:t>أو ليست أجسامنا تتكون هي أيضاً من خلايا حية؟</a:t>
            </a:r>
            <a:endParaRPr lang="ar-IQ" sz="5800" b="1" dirty="0">
              <a:solidFill>
                <a:srgbClr val="FFFF00"/>
              </a:solidFill>
            </a:endParaRPr>
          </a:p>
          <a:p>
            <a:pPr marL="0" indent="0" algn="just">
              <a:buNone/>
            </a:pPr>
            <a:endParaRPr lang="ar-IQ" dirty="0"/>
          </a:p>
          <a:p>
            <a:pPr marL="0" indent="0">
              <a:lnSpc>
                <a:spcPct val="120000"/>
              </a:lnSpc>
              <a:buNone/>
            </a:pPr>
            <a:r>
              <a:rPr lang="ar-SA" b="1" dirty="0"/>
              <a:t>غير أن هذا التأثير لا يظهر بشكل سريع لأن </a:t>
            </a:r>
            <a:r>
              <a:rPr lang="ar-SA" b="1" dirty="0" smtClean="0"/>
              <a:t>أجسامنا </a:t>
            </a:r>
            <a:r>
              <a:rPr lang="ar-IQ" b="1" dirty="0"/>
              <a:t>ت</a:t>
            </a:r>
            <a:r>
              <a:rPr lang="ar-SA" b="1" dirty="0" smtClean="0"/>
              <a:t>تركب </a:t>
            </a:r>
            <a:r>
              <a:rPr lang="ar-SA" b="1" dirty="0"/>
              <a:t>من مليارات الخلايا المتلاصقة المصفوفة بعضها فوق </a:t>
            </a:r>
            <a:r>
              <a:rPr lang="ar-SA" b="1" dirty="0" smtClean="0"/>
              <a:t>بعض</a:t>
            </a:r>
            <a:r>
              <a:rPr lang="ar-SA" b="1" dirty="0"/>
              <a:t>، كالبنيان المرصوص الذي يشد بعضه </a:t>
            </a:r>
            <a:r>
              <a:rPr lang="ar-SA" b="1" dirty="0" smtClean="0"/>
              <a:t>بعضاً </a:t>
            </a:r>
            <a:r>
              <a:rPr lang="ar-SA" b="1" dirty="0"/>
              <a:t>ولذلك فإن هذا البنيان (الخلوي العظيم</a:t>
            </a:r>
            <a:r>
              <a:rPr lang="ar-SA" b="1" dirty="0" smtClean="0"/>
              <a:t>) </a:t>
            </a:r>
            <a:r>
              <a:rPr lang="ar-SA" b="1" dirty="0"/>
              <a:t>لا </a:t>
            </a:r>
            <a:r>
              <a:rPr lang="ar-SA" b="1" dirty="0" smtClean="0"/>
              <a:t>يتأثر </a:t>
            </a:r>
            <a:r>
              <a:rPr lang="ar-SA" b="1" dirty="0"/>
              <a:t>بشكل فوري بمواد تدمير الخلايا (المواد الحافظة) مثل ما تتأثر بها خلايا الميكروبات التي </a:t>
            </a:r>
            <a:r>
              <a:rPr lang="ar-SA" b="1" dirty="0" smtClean="0"/>
              <a:t>لا </a:t>
            </a:r>
            <a:r>
              <a:rPr lang="ar-SA" b="1" dirty="0"/>
              <a:t>يتمثل فيها أبداً هذا البنيان </a:t>
            </a:r>
            <a:r>
              <a:rPr lang="ar-SA" b="1" dirty="0" smtClean="0"/>
              <a:t>المرصوص </a:t>
            </a:r>
            <a:r>
              <a:rPr lang="ar-SA" b="1" dirty="0"/>
              <a:t>وبالرغم من ذلك فإن مواد تدمير الخلايا (المواد الحافظة) </a:t>
            </a:r>
            <a:r>
              <a:rPr lang="ar-SA" b="1" dirty="0" smtClean="0"/>
              <a:t>سيظهر </a:t>
            </a:r>
            <a:r>
              <a:rPr lang="ar-SA" b="1" dirty="0"/>
              <a:t>تأثيرها على البنيان الخلوي المرصوص عندما نستمر في تعريض أجســـــامنا </a:t>
            </a:r>
            <a:r>
              <a:rPr lang="ar-SA" b="1" dirty="0" smtClean="0"/>
              <a:t>لها</a:t>
            </a:r>
            <a:endParaRPr lang="ar-IQ" b="1" dirty="0" smtClean="0"/>
          </a:p>
          <a:p>
            <a:pPr marL="0" indent="0">
              <a:lnSpc>
                <a:spcPct val="120000"/>
              </a:lnSpc>
              <a:buNone/>
            </a:pPr>
            <a:endParaRPr lang="ar-IQ" b="1" dirty="0" smtClean="0"/>
          </a:p>
          <a:p>
            <a:pPr marL="0" indent="0">
              <a:lnSpc>
                <a:spcPct val="120000"/>
              </a:lnSpc>
              <a:buNone/>
            </a:pPr>
            <a:r>
              <a:rPr lang="ar-IQ" b="1" dirty="0" smtClean="0"/>
              <a:t>مثلها كمثل </a:t>
            </a:r>
            <a:r>
              <a:rPr lang="ar-SA" b="1" dirty="0" smtClean="0"/>
              <a:t>عوامل </a:t>
            </a:r>
            <a:r>
              <a:rPr lang="ar-SA" b="1" dirty="0"/>
              <a:t>التعرية التي تعمل على نحـــت وتفكيك البنيان </a:t>
            </a:r>
            <a:r>
              <a:rPr lang="ar-SA" b="1" dirty="0" smtClean="0"/>
              <a:t>الضخم </a:t>
            </a:r>
            <a:r>
              <a:rPr lang="ar-SA" b="1" dirty="0"/>
              <a:t>مع مرور الســــنين والأعوام، ولذا فإن أبعدنا أنفســــــــنا بقدر ما نستطيع </a:t>
            </a:r>
            <a:r>
              <a:rPr lang="ar-SA" b="1" dirty="0" smtClean="0"/>
              <a:t>عن </a:t>
            </a:r>
            <a:r>
              <a:rPr lang="ar-SA" b="1" dirty="0"/>
              <a:t>التعرض للمواد الحافظة، فكـــأننا نعمل بذلك على إبعاد عوامل تفـــــكيك وإتلاف </a:t>
            </a:r>
            <a:br>
              <a:rPr lang="ar-SA" b="1" dirty="0"/>
            </a:br>
            <a:r>
              <a:rPr lang="ar-SA" b="1" dirty="0"/>
              <a:t>البنيان الخلوي الذي تتركب منه أجهزتنا وأعضاؤنا</a:t>
            </a:r>
            <a:endParaRPr lang="ar-IQ" b="1" dirty="0"/>
          </a:p>
          <a:p>
            <a:endParaRPr lang="ar-SA" dirty="0"/>
          </a:p>
        </p:txBody>
      </p:sp>
      <p:pic>
        <p:nvPicPr>
          <p:cNvPr id="10243" name="Picture 3" descr="C:\Users\User\Desktop\سمنر 2017\صور الندوة\images (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2"/>
            <a:ext cx="3048000" cy="191885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User\Desktop\سمنر 2017\صور الندوة\images (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953002"/>
            <a:ext cx="3048000" cy="1918854"/>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User\Desktop\سمنر 2017\صور الندوة\الملونات-الغذائية-300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953001"/>
            <a:ext cx="2857500" cy="190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69840"/>
      </p:ext>
    </p:extLst>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سمنر 2017\صور الندوة\image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457200" y="685800"/>
            <a:ext cx="8229600" cy="5440363"/>
          </a:xfrm>
        </p:spPr>
        <p:txBody>
          <a:bodyPr>
            <a:normAutofit/>
          </a:bodyPr>
          <a:lstStyle/>
          <a:p>
            <a:pPr marL="0" indent="0" algn="ctr">
              <a:buNone/>
            </a:pPr>
            <a:endParaRPr lang="ar-IQ" sz="4400" b="1" dirty="0" smtClean="0">
              <a:solidFill>
                <a:srgbClr val="FFFF00"/>
              </a:solidFill>
            </a:endParaRPr>
          </a:p>
          <a:p>
            <a:pPr marL="0" indent="0" algn="ctr">
              <a:buNone/>
            </a:pPr>
            <a:r>
              <a:rPr lang="ar-IQ" sz="4400" b="1" dirty="0" smtClean="0">
                <a:solidFill>
                  <a:schemeClr val="bg1"/>
                </a:solidFill>
              </a:rPr>
              <a:t>معا لتشجيع الصناعة المحلية والطعام العضوي </a:t>
            </a:r>
          </a:p>
          <a:p>
            <a:pPr marL="0" indent="0" algn="ctr">
              <a:buNone/>
            </a:pPr>
            <a:endParaRPr lang="ar-IQ" sz="4400" dirty="0">
              <a:solidFill>
                <a:srgbClr val="FFFF00"/>
              </a:solidFill>
            </a:endParaRPr>
          </a:p>
          <a:p>
            <a:pPr marL="0" indent="0" algn="ctr">
              <a:buNone/>
            </a:pPr>
            <a:r>
              <a:rPr lang="ar-IQ" sz="6000" b="1" dirty="0" smtClean="0">
                <a:solidFill>
                  <a:schemeClr val="bg1"/>
                </a:solidFill>
              </a:rPr>
              <a:t>شكرا </a:t>
            </a:r>
            <a:r>
              <a:rPr lang="ar-IQ" sz="6000" b="1" dirty="0" err="1" smtClean="0">
                <a:solidFill>
                  <a:schemeClr val="bg1"/>
                </a:solidFill>
              </a:rPr>
              <a:t>لاصغائكم</a:t>
            </a:r>
            <a:r>
              <a:rPr lang="ar-IQ" sz="6000" b="1" dirty="0" smtClean="0">
                <a:solidFill>
                  <a:schemeClr val="bg1"/>
                </a:solidFill>
              </a:rPr>
              <a:t> </a:t>
            </a:r>
            <a:endParaRPr lang="ar-SA" sz="6000" b="1" dirty="0">
              <a:solidFill>
                <a:schemeClr val="bg1"/>
              </a:solidFill>
            </a:endParaRPr>
          </a:p>
        </p:txBody>
      </p:sp>
    </p:spTree>
    <p:extLst>
      <p:ext uri="{BB962C8B-B14F-4D97-AF65-F5344CB8AC3E}">
        <p14:creationId xmlns:p14="http://schemas.microsoft.com/office/powerpoint/2010/main" val="32686024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سمنر 2017\صور الندوة\Screenshot002.jpg"/>
          <p:cNvPicPr>
            <a:picLocks noGrp="1" noChangeAspect="1" noChangeArrowheads="1"/>
          </p:cNvPicPr>
          <p:nvPr>
            <p:ph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28600" y="1057410"/>
            <a:ext cx="8749520" cy="564819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228600" y="226413"/>
            <a:ext cx="8763000" cy="830997"/>
          </a:xfrm>
          <a:prstGeom prst="rect">
            <a:avLst/>
          </a:prstGeom>
          <a:noFill/>
        </p:spPr>
        <p:txBody>
          <a:bodyPr wrap="square" rtlCol="1">
            <a:spAutoFit/>
          </a:bodyPr>
          <a:lstStyle/>
          <a:p>
            <a:pPr algn="ctr"/>
            <a:r>
              <a:rPr lang="ar-IQ" sz="2400" b="1" dirty="0" smtClean="0">
                <a:solidFill>
                  <a:srgbClr val="FF0000"/>
                </a:solidFill>
              </a:rPr>
              <a:t>العراق يستورد بملايين الدولارات سنويا مختلف البضائع ويحتل المرتبة الرابعة عربيا في استيراد السلع الغذائية  </a:t>
            </a:r>
            <a:endParaRPr lang="ar-SA" sz="2400" b="1" dirty="0">
              <a:solidFill>
                <a:srgbClr val="FF0000"/>
              </a:solidFill>
            </a:endParaRPr>
          </a:p>
        </p:txBody>
      </p:sp>
    </p:spTree>
    <p:extLst>
      <p:ext uri="{BB962C8B-B14F-4D97-AF65-F5344CB8AC3E}">
        <p14:creationId xmlns:p14="http://schemas.microsoft.com/office/powerpoint/2010/main" val="4236750788"/>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2" descr="C:\Users\User\Desktop\391ema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609600"/>
            <a:ext cx="51054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39448"/>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سمنر 2017\صور الندوة\Samakaa.TL.JPG"/>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457200" y="457200"/>
            <a:ext cx="8229600" cy="5668963"/>
          </a:xfrm>
        </p:spPr>
        <p:txBody>
          <a:bodyPr/>
          <a:lstStyle/>
          <a:p>
            <a:pPr marL="0" indent="0">
              <a:buNone/>
            </a:pPr>
            <a:r>
              <a:rPr lang="ar-IQ" b="1" dirty="0" smtClean="0">
                <a:solidFill>
                  <a:schemeClr val="bg1"/>
                </a:solidFill>
              </a:rPr>
              <a:t>هناك ما يقارب اكثر من 12 نوع من الاسماك في نهري دجلة والفرات </a:t>
            </a:r>
            <a:endParaRPr lang="ar-SA" b="1" dirty="0">
              <a:solidFill>
                <a:schemeClr val="bg1"/>
              </a:solidFill>
            </a:endParaRPr>
          </a:p>
        </p:txBody>
      </p:sp>
      <p:pic>
        <p:nvPicPr>
          <p:cNvPr id="1027" name="Picture 3" descr="C:\Users\User\Desktop\سمنر 2017\صور الندوة\Asmakk.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55530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39947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سمنر 2017\صور الندوة\download (9).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457200" y="152400"/>
            <a:ext cx="8229600" cy="685800"/>
          </a:xfrm>
        </p:spPr>
        <p:txBody>
          <a:bodyPr>
            <a:normAutofit fontScale="90000"/>
          </a:bodyPr>
          <a:lstStyle/>
          <a:p>
            <a:pPr algn="r" rtl="0"/>
            <a:r>
              <a:rPr lang="ar-IQ" dirty="0" smtClean="0">
                <a:solidFill>
                  <a:srgbClr val="FFFF00"/>
                </a:solidFill>
              </a:rPr>
              <a:t>اهم السلع الغذائية المستوردة</a:t>
            </a:r>
            <a:endParaRPr lang="ar-SA" dirty="0">
              <a:solidFill>
                <a:srgbClr val="FFFF00"/>
              </a:solidFill>
            </a:endParaRPr>
          </a:p>
        </p:txBody>
      </p:sp>
      <p:sp>
        <p:nvSpPr>
          <p:cNvPr id="3" name="عنصر نائب للمحتوى 2"/>
          <p:cNvSpPr>
            <a:spLocks noGrp="1"/>
          </p:cNvSpPr>
          <p:nvPr>
            <p:ph idx="1"/>
          </p:nvPr>
        </p:nvSpPr>
        <p:spPr>
          <a:xfrm>
            <a:off x="381000" y="838200"/>
            <a:ext cx="8382000" cy="5791200"/>
          </a:xfrm>
        </p:spPr>
        <p:txBody>
          <a:bodyPr>
            <a:noAutofit/>
          </a:bodyPr>
          <a:lstStyle/>
          <a:p>
            <a:pPr marL="0" indent="0">
              <a:buNone/>
            </a:pPr>
            <a:r>
              <a:rPr lang="ar-SA" sz="2400" b="1" dirty="0">
                <a:solidFill>
                  <a:srgbClr val="FFFF00"/>
                </a:solidFill>
              </a:rPr>
              <a:t>• الفاكهة</a:t>
            </a:r>
          </a:p>
          <a:p>
            <a:pPr marL="0" indent="0">
              <a:buNone/>
            </a:pPr>
            <a:r>
              <a:rPr lang="ar-SA" sz="2400" b="1" dirty="0">
                <a:solidFill>
                  <a:srgbClr val="FFFF00"/>
                </a:solidFill>
              </a:rPr>
              <a:t>• الخضار</a:t>
            </a:r>
          </a:p>
          <a:p>
            <a:pPr marL="0" indent="0">
              <a:buNone/>
            </a:pPr>
            <a:r>
              <a:rPr lang="ar-SA" sz="2400" b="1" dirty="0">
                <a:solidFill>
                  <a:srgbClr val="FFFF00"/>
                </a:solidFill>
              </a:rPr>
              <a:t>• الأسماك وثمار البحر</a:t>
            </a:r>
          </a:p>
          <a:p>
            <a:pPr marL="0" indent="0">
              <a:buNone/>
            </a:pPr>
            <a:r>
              <a:rPr lang="ar-SA" sz="2400" b="1" dirty="0">
                <a:solidFill>
                  <a:srgbClr val="FFFF00"/>
                </a:solidFill>
              </a:rPr>
              <a:t>• الألبان</a:t>
            </a:r>
          </a:p>
          <a:p>
            <a:pPr marL="0" indent="0">
              <a:buNone/>
            </a:pPr>
            <a:r>
              <a:rPr lang="ar-SA" sz="2400" b="1" dirty="0">
                <a:solidFill>
                  <a:srgbClr val="FFFF00"/>
                </a:solidFill>
              </a:rPr>
              <a:t>• البيض</a:t>
            </a:r>
          </a:p>
          <a:p>
            <a:pPr marL="0" indent="0">
              <a:buNone/>
            </a:pPr>
            <a:r>
              <a:rPr lang="ar-SA" sz="2400" b="1" dirty="0">
                <a:solidFill>
                  <a:srgbClr val="FFFF00"/>
                </a:solidFill>
              </a:rPr>
              <a:t>• السلع الزراعية الخام المستعملة أغذية أو مكونات أغذية</a:t>
            </a:r>
          </a:p>
          <a:p>
            <a:pPr marL="0" indent="0">
              <a:buNone/>
            </a:pPr>
            <a:r>
              <a:rPr lang="ar-SA" sz="2400" b="1" dirty="0" smtClean="0">
                <a:solidFill>
                  <a:srgbClr val="FFFF00"/>
                </a:solidFill>
              </a:rPr>
              <a:t>• </a:t>
            </a:r>
            <a:r>
              <a:rPr lang="ar-SA" sz="2400" b="1" dirty="0">
                <a:solidFill>
                  <a:srgbClr val="FFFF00"/>
                </a:solidFill>
              </a:rPr>
              <a:t>المضافات الغذائية والمكونات الغذائية</a:t>
            </a:r>
          </a:p>
          <a:p>
            <a:pPr marL="0" indent="0">
              <a:buNone/>
            </a:pPr>
            <a:r>
              <a:rPr lang="ar-SA" sz="2400" b="1" dirty="0">
                <a:solidFill>
                  <a:srgbClr val="FFFF00"/>
                </a:solidFill>
              </a:rPr>
              <a:t>• الحليب المر</a:t>
            </a:r>
            <a:r>
              <a:rPr lang="ar-IQ" sz="2400" b="1" dirty="0">
                <a:solidFill>
                  <a:srgbClr val="FFFF00"/>
                </a:solidFill>
              </a:rPr>
              <a:t>ك</a:t>
            </a:r>
            <a:r>
              <a:rPr lang="ar-SA" sz="2400" b="1" dirty="0">
                <a:solidFill>
                  <a:srgbClr val="FFFF00"/>
                </a:solidFill>
              </a:rPr>
              <a:t>ب للأطفال</a:t>
            </a:r>
          </a:p>
          <a:p>
            <a:pPr marL="0" indent="0">
              <a:buNone/>
            </a:pPr>
            <a:r>
              <a:rPr lang="ar-SA" sz="2400" b="1" dirty="0">
                <a:solidFill>
                  <a:srgbClr val="FFFF00"/>
                </a:solidFill>
              </a:rPr>
              <a:t>• المشروبات (بما في ذلك المشروبات الكحولية والمياه المعبأة)</a:t>
            </a:r>
          </a:p>
          <a:p>
            <a:pPr marL="0" indent="0">
              <a:buNone/>
            </a:pPr>
            <a:r>
              <a:rPr lang="ar-SA" sz="2400" b="1" dirty="0" smtClean="0">
                <a:solidFill>
                  <a:srgbClr val="FFFF00"/>
                </a:solidFill>
              </a:rPr>
              <a:t>• </a:t>
            </a:r>
            <a:r>
              <a:rPr lang="ar-SA" sz="2400" b="1" dirty="0">
                <a:solidFill>
                  <a:srgbClr val="FFFF00"/>
                </a:solidFill>
              </a:rPr>
              <a:t>المواد المخبوزة</a:t>
            </a:r>
          </a:p>
          <a:p>
            <a:pPr marL="0" indent="0">
              <a:buNone/>
            </a:pPr>
            <a:r>
              <a:rPr lang="ar-SA" sz="2400" b="1" dirty="0">
                <a:solidFill>
                  <a:srgbClr val="FFFF00"/>
                </a:solidFill>
              </a:rPr>
              <a:t>• أغذية الوجبات الخفيفة</a:t>
            </a:r>
          </a:p>
          <a:p>
            <a:pPr marL="0" indent="0">
              <a:buNone/>
            </a:pPr>
            <a:r>
              <a:rPr lang="ar-SA" sz="2400" b="1" dirty="0">
                <a:solidFill>
                  <a:srgbClr val="FFFF00"/>
                </a:solidFill>
              </a:rPr>
              <a:t>• الحلوى</a:t>
            </a:r>
          </a:p>
          <a:p>
            <a:pPr marL="0" indent="0">
              <a:buNone/>
            </a:pPr>
            <a:r>
              <a:rPr lang="ar-SA" sz="2400" b="1" dirty="0">
                <a:solidFill>
                  <a:srgbClr val="FFFF00"/>
                </a:solidFill>
              </a:rPr>
              <a:t>• الأغذية المعلبة</a:t>
            </a:r>
          </a:p>
        </p:txBody>
      </p:sp>
    </p:spTree>
    <p:extLst>
      <p:ext uri="{BB962C8B-B14F-4D97-AF65-F5344CB8AC3E}">
        <p14:creationId xmlns:p14="http://schemas.microsoft.com/office/powerpoint/2010/main" val="1180261263"/>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سمنر 2017\صور الندوة\images (6).jpg"/>
          <p:cNvPicPr>
            <a:picLocks noChangeAspect="1" noChangeArrowheads="1"/>
          </p:cNvPicPr>
          <p:nvPr/>
        </p:nvPicPr>
        <p:blipFill>
          <a:blip r:embed="rId3">
            <a:extLst>
              <a:ext uri="{BEBA8EAE-BF5A-486C-A8C5-ECC9F3942E4B}">
                <a14:imgProps xmlns:a14="http://schemas.microsoft.com/office/drawing/2010/main">
                  <a14:imgLayer r:embed="rId4">
                    <a14:imgEffect>
                      <a14:artisticLineDrawing/>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87779" y="152400"/>
            <a:ext cx="8803821" cy="65532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457200" y="381000"/>
            <a:ext cx="8229600" cy="5745163"/>
          </a:xfrm>
        </p:spPr>
        <p:txBody>
          <a:bodyPr>
            <a:normAutofit fontScale="92500" lnSpcReduction="10000"/>
          </a:bodyPr>
          <a:lstStyle/>
          <a:p>
            <a:pPr marL="0" indent="0">
              <a:buNone/>
            </a:pPr>
            <a:endParaRPr lang="ar-IQ" dirty="0" smtClean="0">
              <a:solidFill>
                <a:srgbClr val="FFFF00"/>
              </a:solidFill>
            </a:endParaRPr>
          </a:p>
          <a:p>
            <a:pPr marL="0" indent="0">
              <a:buNone/>
            </a:pPr>
            <a:endParaRPr lang="ar-IQ" b="1" dirty="0" smtClean="0">
              <a:solidFill>
                <a:srgbClr val="FFFF00"/>
              </a:solidFill>
            </a:endParaRPr>
          </a:p>
          <a:p>
            <a:pPr marL="0" indent="0">
              <a:buNone/>
            </a:pPr>
            <a:endParaRPr lang="ar-IQ" b="1" dirty="0">
              <a:solidFill>
                <a:srgbClr val="FFFF00"/>
              </a:solidFill>
            </a:endParaRPr>
          </a:p>
          <a:p>
            <a:pPr marL="0" indent="0">
              <a:buNone/>
            </a:pPr>
            <a:r>
              <a:rPr lang="ar-IQ" b="1" dirty="0" smtClean="0">
                <a:solidFill>
                  <a:srgbClr val="FFFF00"/>
                </a:solidFill>
              </a:rPr>
              <a:t>لماذا يلجأ </a:t>
            </a:r>
            <a:r>
              <a:rPr lang="ar-IQ" b="1" dirty="0" smtClean="0">
                <a:solidFill>
                  <a:srgbClr val="FFFF00"/>
                </a:solidFill>
              </a:rPr>
              <a:t>الفرد </a:t>
            </a:r>
            <a:r>
              <a:rPr lang="ar-IQ" b="1" dirty="0" smtClean="0">
                <a:solidFill>
                  <a:srgbClr val="FFFF00"/>
                </a:solidFill>
              </a:rPr>
              <a:t>الى السلع الغذائية المستوردة </a:t>
            </a:r>
          </a:p>
          <a:p>
            <a:pPr marL="0" indent="0">
              <a:buNone/>
            </a:pPr>
            <a:endParaRPr lang="ar-IQ" b="1" dirty="0" smtClean="0">
              <a:solidFill>
                <a:srgbClr val="FFFF00"/>
              </a:solidFill>
            </a:endParaRPr>
          </a:p>
          <a:p>
            <a:pPr marL="0" indent="0">
              <a:buNone/>
            </a:pPr>
            <a:endParaRPr lang="ar-IQ" b="1" dirty="0">
              <a:solidFill>
                <a:srgbClr val="FFFF00"/>
              </a:solidFill>
            </a:endParaRPr>
          </a:p>
          <a:p>
            <a:pPr marL="0" indent="0">
              <a:buNone/>
            </a:pPr>
            <a:endParaRPr lang="ar-IQ" b="1" dirty="0" smtClean="0">
              <a:solidFill>
                <a:srgbClr val="FFFF00"/>
              </a:solidFill>
            </a:endParaRPr>
          </a:p>
          <a:p>
            <a:pPr marL="0" indent="0">
              <a:buNone/>
            </a:pPr>
            <a:endParaRPr lang="ar-IQ" b="1" dirty="0">
              <a:solidFill>
                <a:srgbClr val="FFFF00"/>
              </a:solidFill>
            </a:endParaRPr>
          </a:p>
          <a:p>
            <a:pPr>
              <a:buClr>
                <a:srgbClr val="FFFF00"/>
              </a:buClr>
            </a:pPr>
            <a:r>
              <a:rPr lang="ar-IQ" b="1" dirty="0" smtClean="0">
                <a:solidFill>
                  <a:srgbClr val="FFFF00"/>
                </a:solidFill>
              </a:rPr>
              <a:t>انخفاض اسعارها مقارنة بالسلع الغذائية المحلية</a:t>
            </a:r>
          </a:p>
          <a:p>
            <a:pPr>
              <a:buClr>
                <a:srgbClr val="FFFF00"/>
              </a:buClr>
            </a:pPr>
            <a:r>
              <a:rPr lang="ar-IQ" b="1" dirty="0" smtClean="0">
                <a:solidFill>
                  <a:srgbClr val="FFFF00"/>
                </a:solidFill>
              </a:rPr>
              <a:t>توافرها في الاسواق بشكل كبير</a:t>
            </a:r>
          </a:p>
          <a:p>
            <a:pPr>
              <a:buClr>
                <a:srgbClr val="FFFF00"/>
              </a:buClr>
            </a:pPr>
            <a:r>
              <a:rPr lang="ar-IQ" b="1" dirty="0" smtClean="0">
                <a:solidFill>
                  <a:srgbClr val="FFFF00"/>
                </a:solidFill>
              </a:rPr>
              <a:t>سهولة الطبخ</a:t>
            </a:r>
          </a:p>
          <a:p>
            <a:pPr marL="0" indent="0">
              <a:buNone/>
            </a:pPr>
            <a:endParaRPr lang="ar-IQ" sz="23900" dirty="0" smtClean="0"/>
          </a:p>
          <a:p>
            <a:endParaRPr lang="ar-IQ" dirty="0"/>
          </a:p>
          <a:p>
            <a:endParaRPr lang="ar-IQ" dirty="0" smtClean="0"/>
          </a:p>
        </p:txBody>
      </p:sp>
      <p:sp>
        <p:nvSpPr>
          <p:cNvPr id="5" name="مربع نص 4"/>
          <p:cNvSpPr txBox="1"/>
          <p:nvPr/>
        </p:nvSpPr>
        <p:spPr>
          <a:xfrm>
            <a:off x="914400" y="-228601"/>
            <a:ext cx="1981200" cy="5663089"/>
          </a:xfrm>
          <a:prstGeom prst="rect">
            <a:avLst/>
          </a:prstGeom>
          <a:noFill/>
        </p:spPr>
        <p:txBody>
          <a:bodyPr wrap="square" rtlCol="1">
            <a:spAutoFit/>
          </a:bodyPr>
          <a:lstStyle/>
          <a:p>
            <a:r>
              <a:rPr lang="ar-IQ" sz="34400" dirty="0" smtClean="0">
                <a:solidFill>
                  <a:srgbClr val="FFFF00"/>
                </a:solidFill>
              </a:rPr>
              <a:t>؟</a:t>
            </a:r>
          </a:p>
          <a:p>
            <a:endParaRPr lang="ar-SA" dirty="0"/>
          </a:p>
        </p:txBody>
      </p:sp>
      <p:pic>
        <p:nvPicPr>
          <p:cNvPr id="6" name="Picture 3" descr="C:\Users\User\Desktop\سمنر 2017\صور الندوة\images (6).jpg"/>
          <p:cNvPicPr>
            <a:picLocks noChangeAspect="1" noChangeArrowheads="1"/>
          </p:cNvPicPr>
          <p:nvPr/>
        </p:nvPicPr>
        <p:blipFill>
          <a:blip r:embed="rId5">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87779" y="4876800"/>
            <a:ext cx="2403021" cy="1828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369763"/>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1026" name="Picture 2" descr="C:\Users\User\Desktop\سمنر 2017\صور الندوة\download (4).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419100" y="152400"/>
            <a:ext cx="8305800" cy="838200"/>
          </a:xfrm>
        </p:spPr>
        <p:style>
          <a:lnRef idx="1">
            <a:schemeClr val="accent2"/>
          </a:lnRef>
          <a:fillRef idx="2">
            <a:schemeClr val="accent2"/>
          </a:fillRef>
          <a:effectRef idx="1">
            <a:schemeClr val="accent2"/>
          </a:effectRef>
          <a:fontRef idx="minor">
            <a:schemeClr val="dk1"/>
          </a:fontRef>
        </p:style>
        <p:txBody>
          <a:bodyPr>
            <a:normAutofit/>
          </a:bodyPr>
          <a:lstStyle/>
          <a:p>
            <a:r>
              <a:rPr lang="ar-IQ" sz="2700" b="1" dirty="0" smtClean="0"/>
              <a:t>لكن ما لا نعرفه عن </a:t>
            </a:r>
            <a:r>
              <a:rPr lang="ar-IQ" sz="2700" b="1" dirty="0" smtClean="0"/>
              <a:t>الاغذية </a:t>
            </a:r>
            <a:r>
              <a:rPr lang="ar-IQ" sz="2700" b="1" dirty="0" smtClean="0"/>
              <a:t>المستوردة كاللحوم مثلا انها</a:t>
            </a:r>
            <a:endParaRPr lang="ar-SA" sz="2700" b="1" dirty="0"/>
          </a:p>
        </p:txBody>
      </p:sp>
      <p:sp>
        <p:nvSpPr>
          <p:cNvPr id="3" name="عنصر نائب للمحتوى 2"/>
          <p:cNvSpPr>
            <a:spLocks noGrp="1"/>
          </p:cNvSpPr>
          <p:nvPr>
            <p:ph idx="1"/>
          </p:nvPr>
        </p:nvSpPr>
        <p:spPr>
          <a:xfrm>
            <a:off x="457200" y="1295400"/>
            <a:ext cx="8229600" cy="5257800"/>
          </a:xfrm>
        </p:spPr>
        <p:txBody>
          <a:bodyPr>
            <a:noAutofit/>
          </a:bodyPr>
          <a:lstStyle/>
          <a:p>
            <a:pPr algn="just"/>
            <a:r>
              <a:rPr lang="ar-SA" sz="2000" b="1" dirty="0"/>
              <a:t>بثت شبكة الـ </a:t>
            </a:r>
            <a:r>
              <a:rPr lang="en-US" sz="2000" b="1" dirty="0"/>
              <a:t>ABC </a:t>
            </a:r>
            <a:r>
              <a:rPr lang="ar-SA" sz="2000" b="1" dirty="0"/>
              <a:t>الأمريكية تقريرا مصورا عما يحتويه ذلك اللحم المفروم، الذى هو عبارة عن خليط من فضلات اللحوم والأجزاء الدهنية المختلفة من قطع لحم، تتم معالجتها بغاز الأمونيا لقتل </a:t>
            </a:r>
            <a:r>
              <a:rPr lang="ar-IQ" sz="2000" b="1" dirty="0" smtClean="0"/>
              <a:t>بكتريا القولون </a:t>
            </a:r>
            <a:r>
              <a:rPr lang="ar-SA" sz="2000" b="1" dirty="0" smtClean="0"/>
              <a:t>.</a:t>
            </a:r>
            <a:endParaRPr lang="ar-IQ" sz="2000" b="1" dirty="0" smtClean="0"/>
          </a:p>
          <a:p>
            <a:pPr algn="just"/>
            <a:r>
              <a:rPr lang="ar-IQ" sz="2000" b="1" dirty="0" smtClean="0"/>
              <a:t>كما بين التقرير ذاته انه تتم اضافة مادة لزجة تعرف باسم </a:t>
            </a:r>
            <a:r>
              <a:rPr lang="en-US" sz="2000" b="1" dirty="0" smtClean="0"/>
              <a:t>Pink slime </a:t>
            </a:r>
            <a:r>
              <a:rPr lang="ar-IQ" sz="2000" b="1" dirty="0" smtClean="0"/>
              <a:t> </a:t>
            </a:r>
            <a:r>
              <a:rPr lang="ar-SA" sz="2000" b="1" dirty="0" smtClean="0"/>
              <a:t>وهذه </a:t>
            </a:r>
            <a:r>
              <a:rPr lang="ar-SA" sz="2000" b="1" dirty="0"/>
              <a:t>المادة مكونة من جميع ما يتبقى من هياكل البقر من أنسجة ضامّة </a:t>
            </a:r>
            <a:r>
              <a:rPr lang="ar-SA" sz="2000" b="1" dirty="0" smtClean="0"/>
              <a:t> </a:t>
            </a:r>
            <a:r>
              <a:rPr lang="ar-SA" sz="2000" b="1" dirty="0"/>
              <a:t>بعد استخلاص كل اللحم منها وطحنها وتعقيمها بهيدروكسيد الأمونيوم ثم تشكيلها على هيئة أقراص لحم </a:t>
            </a:r>
            <a:r>
              <a:rPr lang="ar-SA" sz="2000" b="1" dirty="0" err="1"/>
              <a:t>البرجر</a:t>
            </a:r>
            <a:r>
              <a:rPr lang="ar-SA" sz="2000" b="1" dirty="0"/>
              <a:t> أو إدخالها في التصنيع الغذائي. وهذه المادة الورديّة التي تشبه اللحوم في لونها ورائحتها مادة معروفة تنتجها شركة </a:t>
            </a:r>
            <a:r>
              <a:rPr lang="en-US" sz="2000" b="1" dirty="0"/>
              <a:t>Beef Products Incorporated (BPI</a:t>
            </a:r>
            <a:r>
              <a:rPr lang="en-US" sz="2000" b="1" dirty="0" smtClean="0"/>
              <a:t>)</a:t>
            </a:r>
            <a:r>
              <a:rPr lang="ar-SA" sz="2000" b="1" dirty="0" smtClean="0"/>
              <a:t>. يمكن </a:t>
            </a:r>
            <a:r>
              <a:rPr lang="ar-SA" sz="2000" b="1" dirty="0"/>
              <a:t>أن تحل هذه المادة محل 15% من أي لحم بقري مفروم في أي منتج غذائي. وهي تستخدم للتقليل من تكلفة الأطعمة المصنعة التي تحتوي على لحوم. </a:t>
            </a:r>
            <a:endParaRPr lang="en-US" sz="2000" b="1" dirty="0" smtClean="0"/>
          </a:p>
          <a:p>
            <a:pPr algn="just"/>
            <a:r>
              <a:rPr lang="ar-SA" sz="2000" b="1" dirty="0" smtClean="0"/>
              <a:t>وطريقة </a:t>
            </a:r>
            <a:r>
              <a:rPr lang="ar-SA" sz="2000" b="1" dirty="0"/>
              <a:t>إنتاج </a:t>
            </a:r>
            <a:r>
              <a:rPr lang="en-US" sz="2000" b="1" dirty="0" smtClean="0"/>
              <a:t>Pink slime </a:t>
            </a:r>
            <a:r>
              <a:rPr lang="ar-SA" sz="2000" b="1" dirty="0" smtClean="0"/>
              <a:t>: </a:t>
            </a:r>
            <a:r>
              <a:rPr lang="ar-SA" sz="2000" b="1" dirty="0"/>
              <a:t>جمع البقايا من أنسجة ضامة تشمل كل شيء من الشحوم وحتى أمعاء البقر وتسخينها بدرجات حرارة منخفضة نسبياً حتى تنفصل الدهون عن الأنسجة، ثم تعريضها للطرد المركزي لإزالة المزيد من الدهون منها، ثم يضخ المزيج الناتج عبر أنابيب يتعرض خلال مروره فيها إلى الرش بمادة الأمونيا لقتل البكتريا. وبعدها يعلّب المزيج في قوالب ويجمّد ويُرسل إلى محلات البقالة الكبرى لبيعه على أنه لحم مفروم، أو إلى المصنعين ليستخدموه بديلا لبعض أو كل اللحم المفروم في </a:t>
            </a:r>
            <a:r>
              <a:rPr lang="ar-SA" sz="2000" b="1" dirty="0" smtClean="0"/>
              <a:t>منتجاتهم</a:t>
            </a:r>
            <a:r>
              <a:rPr lang="en-US" sz="2000" b="1" dirty="0" smtClean="0"/>
              <a:t> </a:t>
            </a:r>
            <a:r>
              <a:rPr lang="ar-SA" sz="2000" b="1" dirty="0" smtClean="0"/>
              <a:t>.</a:t>
            </a:r>
            <a:r>
              <a:rPr lang="ar-IQ" sz="2000" b="1" dirty="0" smtClean="0"/>
              <a:t> </a:t>
            </a:r>
            <a:endParaRPr lang="ar-IQ" sz="2000" b="1" dirty="0"/>
          </a:p>
          <a:p>
            <a:endParaRPr lang="ar-SA" sz="2000" b="1" dirty="0"/>
          </a:p>
        </p:txBody>
      </p:sp>
      <p:pic>
        <p:nvPicPr>
          <p:cNvPr id="2050" name="Picture 2" descr="C:\Users\User\Desktop\سمنر 2017\صور الندوة\download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172200"/>
            <a:ext cx="1905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33818"/>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سمنر 2017\صور الندوة\download (6).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457200" y="274638"/>
            <a:ext cx="8229600" cy="792162"/>
          </a:xfrm>
        </p:spPr>
        <p:txBody>
          <a:bodyPr/>
          <a:lstStyle/>
          <a:p>
            <a:r>
              <a:rPr lang="ar-IQ" dirty="0" smtClean="0">
                <a:solidFill>
                  <a:srgbClr val="FFFF00"/>
                </a:solidFill>
              </a:rPr>
              <a:t>المخاطر الناجمة عن اذابة الاغذية المجمدة</a:t>
            </a:r>
            <a:endParaRPr lang="ar-SA" dirty="0">
              <a:solidFill>
                <a:srgbClr val="FFFF00"/>
              </a:solidFill>
            </a:endParaRPr>
          </a:p>
        </p:txBody>
      </p:sp>
      <p:sp>
        <p:nvSpPr>
          <p:cNvPr id="3" name="عنصر نائب للمحتوى 2"/>
          <p:cNvSpPr>
            <a:spLocks noGrp="1"/>
          </p:cNvSpPr>
          <p:nvPr>
            <p:ph idx="1"/>
          </p:nvPr>
        </p:nvSpPr>
        <p:spPr>
          <a:xfrm>
            <a:off x="304800" y="1219200"/>
            <a:ext cx="8610600" cy="4525963"/>
          </a:xfrm>
        </p:spPr>
        <p:txBody>
          <a:bodyPr>
            <a:noAutofit/>
          </a:bodyPr>
          <a:lstStyle/>
          <a:p>
            <a:pPr algn="just"/>
            <a:r>
              <a:rPr lang="ar-IQ" sz="2400" b="1" dirty="0" smtClean="0"/>
              <a:t>ب</a:t>
            </a:r>
            <a:r>
              <a:rPr lang="ar-SA" sz="2400" b="1" dirty="0" smtClean="0"/>
              <a:t>الرغم </a:t>
            </a:r>
            <a:r>
              <a:rPr lang="ar-SA" sz="2400" b="1" dirty="0"/>
              <a:t>من أن بعض الميكروبات تقتل أثناء عملية التجميد وكذلك أثناء عملية التذويب نتيجة ضغط بلورات الثلج المتكونة على الخلايا الميكروبية إلا أن هذه العملية لا تضمن قتل جميع الميكروبات ، لذا عندما يتم تذويب المادة الغذائية فإنه بلا شك ستنمو الميكروبات الناجية مرة أخرى مؤدية إلى تلف الغذاء وتراكم ميكروبات ممرضة أو </a:t>
            </a:r>
            <a:r>
              <a:rPr lang="ar-SA" sz="2400" b="1" dirty="0" smtClean="0"/>
              <a:t>سمومها، </a:t>
            </a:r>
            <a:r>
              <a:rPr lang="ar-SA" sz="2400" b="1" dirty="0"/>
              <a:t>ولا ينصح بتذويبه ومن ثم تجميده مرة أخرى, وتتوقف المضار التي تتعرض لها اللحوم المجمدة على طريقة </a:t>
            </a:r>
            <a:r>
              <a:rPr lang="ar-SA" sz="2400" b="1" dirty="0" smtClean="0"/>
              <a:t>ا</a:t>
            </a:r>
            <a:r>
              <a:rPr lang="ar-IQ" sz="2400" b="1" dirty="0" err="1" smtClean="0"/>
              <a:t>لاذابة</a:t>
            </a:r>
            <a:r>
              <a:rPr lang="ar-SA" sz="2400" b="1" dirty="0" smtClean="0"/>
              <a:t> المتبعة</a:t>
            </a:r>
            <a:r>
              <a:rPr lang="ar-IQ" sz="2400" b="1" dirty="0" smtClean="0"/>
              <a:t> </a:t>
            </a:r>
            <a:r>
              <a:rPr lang="ar-SA" sz="2400" b="1" dirty="0" smtClean="0"/>
              <a:t>، </a:t>
            </a:r>
            <a:r>
              <a:rPr lang="ar-SA" sz="2400" b="1" dirty="0"/>
              <a:t>وطريقة </a:t>
            </a:r>
            <a:r>
              <a:rPr lang="ar-SA" sz="2400" b="1" dirty="0" smtClean="0"/>
              <a:t>التجميد </a:t>
            </a:r>
            <a:r>
              <a:rPr lang="ar-SA" sz="2400" b="1" dirty="0"/>
              <a:t>ومدة </a:t>
            </a:r>
            <a:r>
              <a:rPr lang="ar-SA" sz="2400" b="1" dirty="0" smtClean="0"/>
              <a:t>التجميد</a:t>
            </a:r>
            <a:endParaRPr lang="ar-IQ" sz="2400" b="1" dirty="0" smtClean="0"/>
          </a:p>
          <a:p>
            <a:pPr algn="just"/>
            <a:r>
              <a:rPr lang="ar-SA" sz="2400" b="1" dirty="0"/>
              <a:t> </a:t>
            </a:r>
            <a:r>
              <a:rPr lang="ar-IQ" sz="2400" b="1" dirty="0" smtClean="0"/>
              <a:t>كما ينجم عن اذابة الاغذية المجمدة لاسيما اللحوم منها </a:t>
            </a:r>
            <a:r>
              <a:rPr lang="ar-SA" sz="2400" b="1" dirty="0" smtClean="0"/>
              <a:t>نظرًا </a:t>
            </a:r>
            <a:r>
              <a:rPr lang="ar-SA" sz="2400" b="1" dirty="0"/>
              <a:t>لزيادة كمية السائل المنفصل (عصارة اللحم), وحدوث تمزق في أنسجة اللحم, مع ظهور شحوب لون اللحم نتيجة فقد صبغة </a:t>
            </a:r>
            <a:r>
              <a:rPr lang="ar-SA" sz="2400" b="1" dirty="0" smtClean="0"/>
              <a:t>ال</a:t>
            </a:r>
            <a:r>
              <a:rPr lang="ar-IQ" sz="2400" b="1" dirty="0" smtClean="0"/>
              <a:t>ه</a:t>
            </a:r>
            <a:r>
              <a:rPr lang="ar-SA" sz="2400" b="1" dirty="0" err="1" smtClean="0"/>
              <a:t>ميوجلوبين</a:t>
            </a:r>
            <a:r>
              <a:rPr lang="ar-SA" sz="2400" b="1" dirty="0"/>
              <a:t>, وإمكانية حدوث أكسدة بسيطة للدهون.</a:t>
            </a:r>
          </a:p>
        </p:txBody>
      </p:sp>
      <p:pic>
        <p:nvPicPr>
          <p:cNvPr id="1027" name="Picture 3" descr="C:\Users\User\Desktop\سمنر 2017\صور الندوة\download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4" y="5334000"/>
            <a:ext cx="2362200" cy="142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87049"/>
      </p:ext>
    </p:extLst>
  </p:cSld>
  <p:clrMapOvr>
    <a:masterClrMapping/>
  </p:clrMapOvr>
  <p:transition spd="slow">
    <p:cover dir="r"/>
  </p:transition>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TotalTime>
  <Words>1323</Words>
  <Application>Microsoft Office PowerPoint</Application>
  <PresentationFormat>عرض على الشاشة (3:4)‏</PresentationFormat>
  <Paragraphs>176</Paragraphs>
  <Slides>24</Slides>
  <Notes>1</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نسق Office</vt:lpstr>
      <vt:lpstr> ظاهرة تداول السلع الغذائية المستوردة  </vt:lpstr>
      <vt:lpstr>عرض تقديمي في PowerPoint</vt:lpstr>
      <vt:lpstr>عرض تقديمي في PowerPoint</vt:lpstr>
      <vt:lpstr>عرض تقديمي في PowerPoint</vt:lpstr>
      <vt:lpstr>عرض تقديمي في PowerPoint</vt:lpstr>
      <vt:lpstr>اهم السلع الغذائية المستوردة</vt:lpstr>
      <vt:lpstr>عرض تقديمي في PowerPoint</vt:lpstr>
      <vt:lpstr>لكن ما لا نعرفه عن الاغذية المستوردة كاللحوم مثلا انها</vt:lpstr>
      <vt:lpstr>المخاطر الناجمة عن اذابة الاغذية المجمدة</vt:lpstr>
      <vt:lpstr>عرض تقديمي في PowerPoint</vt:lpstr>
      <vt:lpstr>عرض تقديمي في PowerPoint</vt:lpstr>
      <vt:lpstr>الخطر الناجم عن التلوث بالمعادن الثقيلة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ظاهرة تداول السلع الغذائية المستوردة  </dc:title>
  <dc:creator>User</dc:creator>
  <cp:lastModifiedBy>User</cp:lastModifiedBy>
  <cp:revision>78</cp:revision>
  <dcterms:created xsi:type="dcterms:W3CDTF">2016-10-11T11:45:05Z</dcterms:created>
  <dcterms:modified xsi:type="dcterms:W3CDTF">2016-10-16T14:11:43Z</dcterms:modified>
</cp:coreProperties>
</file>